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0" r:id="rId3"/>
    <p:sldId id="261" r:id="rId4"/>
    <p:sldId id="262" r:id="rId5"/>
    <p:sldId id="265" r:id="rId6"/>
    <p:sldId id="266" r:id="rId7"/>
    <p:sldId id="264" r:id="rId8"/>
    <p:sldId id="267" r:id="rId9"/>
    <p:sldId id="268" r:id="rId10"/>
    <p:sldId id="270" r:id="rId11"/>
    <p:sldId id="271" r:id="rId12"/>
    <p:sldId id="272" r:id="rId13"/>
    <p:sldId id="257" r:id="rId14"/>
    <p:sldId id="258" r:id="rId15"/>
    <p:sldId id="259" r:id="rId16"/>
    <p:sldId id="256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howGuides="1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06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789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691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46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725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8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12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14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47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789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15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185F7-1352-42D7-BE5F-39A6516F6F97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ED861-C76A-4AAB-A86E-00FDD8D00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890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5.jpeg"/><Relationship Id="rId5" Type="http://schemas.openxmlformats.org/officeDocument/2006/relationships/image" Target="../media/image31.jpeg"/><Relationship Id="rId10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16633"/>
            <a:ext cx="10515600" cy="911273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マスクなしの飛沫の距離（エアコンなし）</a:t>
            </a:r>
            <a:r>
              <a:rPr kumimoji="1" lang="en-US" altLang="ja-JP" dirty="0" smtClean="0"/>
              <a:t>】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82" t="20567" r="25568" b="6620"/>
          <a:stretch/>
        </p:blipFill>
        <p:spPr>
          <a:xfrm>
            <a:off x="6096000" y="1027906"/>
            <a:ext cx="4968553" cy="295427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6294" t="26889" r="51772" b="6930"/>
          <a:stretch/>
        </p:blipFill>
        <p:spPr>
          <a:xfrm>
            <a:off x="1415480" y="1131313"/>
            <a:ext cx="3096344" cy="27474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l="3932" t="20586" r="25194" b="6930"/>
          <a:stretch/>
        </p:blipFill>
        <p:spPr>
          <a:xfrm>
            <a:off x="3719736" y="4085587"/>
            <a:ext cx="4517948" cy="2597820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4744906" y="1971137"/>
            <a:ext cx="1152128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吹き出し 7"/>
          <p:cNvSpPr/>
          <p:nvPr/>
        </p:nvSpPr>
        <p:spPr>
          <a:xfrm>
            <a:off x="3935760" y="2950090"/>
            <a:ext cx="1152128" cy="615962"/>
          </a:xfrm>
          <a:prstGeom prst="wedgeRoundRectCallout">
            <a:avLst>
              <a:gd name="adj1" fmla="val -58182"/>
              <a:gd name="adj2" fmla="val -3792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１秒後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9120336" y="3036222"/>
            <a:ext cx="1152128" cy="615962"/>
          </a:xfrm>
          <a:prstGeom prst="wedgeRoundRectCallout">
            <a:avLst>
              <a:gd name="adj1" fmla="val -58182"/>
              <a:gd name="adj2" fmla="val -3792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en-US" altLang="ja-JP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4</a:t>
            </a:r>
            <a:r>
              <a:rPr lang="ja-JP" altLang="en-US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秒後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8573978" y="5091664"/>
            <a:ext cx="1914509" cy="898832"/>
          </a:xfrm>
          <a:prstGeom prst="wedgeRoundRectCallout">
            <a:avLst>
              <a:gd name="adj1" fmla="val -58182"/>
              <a:gd name="adj2" fmla="val -3792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小さな飛沫は</a:t>
            </a:r>
            <a:endParaRPr kumimoji="1" lang="en-US" altLang="ja-JP" b="1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３ｍ以上。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15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19091"/>
            <a:ext cx="10515600" cy="861637"/>
          </a:xfrm>
        </p:spPr>
        <p:txBody>
          <a:bodyPr/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 smtClean="0"/>
              <a:t>周囲への飛沫（エアコンあり）</a:t>
            </a:r>
            <a:r>
              <a:rPr lang="en-US" altLang="ja-JP" dirty="0" smtClean="0"/>
              <a:t>】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981" t="25838" r="50917" b="16384"/>
          <a:stretch/>
        </p:blipFill>
        <p:spPr>
          <a:xfrm>
            <a:off x="269168" y="1350911"/>
            <a:ext cx="5864605" cy="396044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l="49410" t="25838" r="3931" b="18485"/>
          <a:stretch/>
        </p:blipFill>
        <p:spPr>
          <a:xfrm>
            <a:off x="6132683" y="1350911"/>
            <a:ext cx="5795965" cy="388843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82099" y="5239343"/>
            <a:ext cx="571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エアコンの風</a:t>
            </a:r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や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人の体温</a:t>
            </a:r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で気流が起き、</a:t>
            </a:r>
            <a:endParaRPr kumimoji="1"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飛沫が遠くまで舞う。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45614" y="5262299"/>
            <a:ext cx="571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マスク着用時でも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両側</a:t>
            </a:r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正面</a:t>
            </a:r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には、気流により飛沫の影響あり。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9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1452" y="116632"/>
            <a:ext cx="11090448" cy="1152128"/>
          </a:xfrm>
        </p:spPr>
        <p:txBody>
          <a:bodyPr>
            <a:normAutofit/>
          </a:bodyPr>
          <a:lstStyle/>
          <a:p>
            <a:r>
              <a:rPr kumimoji="1" lang="ja-JP" altLang="en-US" sz="4800" dirty="0" smtClean="0"/>
              <a:t>つまり、</a:t>
            </a:r>
            <a:endParaRPr kumimoji="1" lang="ja-JP" altLang="en-US" sz="4800" dirty="0"/>
          </a:p>
        </p:txBody>
      </p:sp>
      <p:sp>
        <p:nvSpPr>
          <p:cNvPr id="4" name="正方形/長方形 3"/>
          <p:cNvSpPr/>
          <p:nvPr/>
        </p:nvSpPr>
        <p:spPr>
          <a:xfrm>
            <a:off x="263352" y="1124744"/>
            <a:ext cx="11665296" cy="550127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kumimoji="1" lang="ja-JP" altLang="en-US" sz="4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運動環境</a:t>
            </a:r>
            <a:r>
              <a:rPr kumimoji="1" lang="ja-JP" altLang="en-US" sz="4000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</a:t>
            </a:r>
            <a:r>
              <a:rPr kumimoji="1" lang="ja-JP" altLang="en-US" sz="4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エアコンの風</a:t>
            </a:r>
            <a:r>
              <a:rPr kumimoji="1" lang="ja-JP" altLang="en-US" sz="4000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</a:t>
            </a:r>
            <a:r>
              <a:rPr kumimoji="1" lang="ja-JP" altLang="en-US" sz="4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体温上昇</a:t>
            </a:r>
            <a:r>
              <a:rPr kumimoji="1" lang="ja-JP" altLang="en-US" sz="4000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により</a:t>
            </a:r>
            <a:r>
              <a:rPr kumimoji="1" lang="ja-JP" altLang="en-US" sz="4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気流が起き</a:t>
            </a:r>
            <a:r>
              <a:rPr kumimoji="1" lang="ja-JP" altLang="en-US" sz="4000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、マスクをしていても</a:t>
            </a:r>
            <a:r>
              <a:rPr kumimoji="1" lang="ja-JP" altLang="en-US" sz="4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飛沫が飛びやすい。</a:t>
            </a:r>
            <a:endParaRPr kumimoji="1" lang="en-US" altLang="ja-JP" sz="4000" b="1" dirty="0" smtClean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ct val="200000"/>
              </a:lnSpc>
            </a:pPr>
            <a:r>
              <a:rPr lang="en-US" altLang="ja-JP" sz="4000" b="1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『</a:t>
            </a:r>
            <a:r>
              <a:rPr lang="ja-JP" altLang="en-US" sz="4000" b="1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エアコン </a:t>
            </a:r>
            <a:r>
              <a:rPr lang="en-US" altLang="ja-JP" sz="4000" b="1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+ </a:t>
            </a:r>
            <a:r>
              <a:rPr lang="ja-JP" altLang="en-US" sz="4000" b="1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換気</a:t>
            </a:r>
            <a:r>
              <a:rPr lang="en-US" altLang="ja-JP" sz="4000" b="1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』</a:t>
            </a:r>
            <a:r>
              <a:rPr lang="ja-JP" altLang="en-US" sz="4000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と左右と</a:t>
            </a:r>
            <a:r>
              <a:rPr lang="ja-JP" altLang="en-US" sz="4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特に正面の距離</a:t>
            </a:r>
            <a:r>
              <a:rPr lang="ja-JP" altLang="en-US" sz="4000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をしっかりと取る。</a:t>
            </a:r>
            <a:endParaRPr kumimoji="1" lang="ja-JP" altLang="en-US" sz="4000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747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手をアルコール消毒するイラスト🎨【フリー素材】｜看護roo![カンゴルー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606" y="1820365"/>
            <a:ext cx="1674496" cy="167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無料】マスクのイラスト(正しい付け方/かわいいマスク/かっこいい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43" y="3629856"/>
            <a:ext cx="162675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85864" y="116632"/>
            <a:ext cx="7020272" cy="1152128"/>
          </a:xfrm>
          <a:ln w="57150">
            <a:solidFill>
              <a:srgbClr val="0070C0"/>
            </a:solidFill>
          </a:ln>
        </p:spPr>
        <p:txBody>
          <a:bodyPr anchor="ctr"/>
          <a:lstStyle/>
          <a:p>
            <a:r>
              <a:rPr kumimoji="1"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  染  対  策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31504" y="4689191"/>
            <a:ext cx="9144000" cy="1655762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2052" name="Picture 4" descr="白いマスク」の無料イラスト | 無料壁紙・商用利用可の画像素材なら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49" y="4853992"/>
            <a:ext cx="2034753" cy="90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手洗いのイラスト | 商用OKの無料イラスト素材サイト ツカッテ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02" y="1347992"/>
            <a:ext cx="1807186" cy="18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知識】こんな状況下の中でサイクリストが気を付けておくべきこと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355669"/>
            <a:ext cx="209477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7"/>
          <a:srcRect l="31691" t="23737" r="32872" b="13233"/>
          <a:stretch/>
        </p:blipFill>
        <p:spPr>
          <a:xfrm>
            <a:off x="8525615" y="3170771"/>
            <a:ext cx="2249889" cy="2249889"/>
          </a:xfrm>
          <a:prstGeom prst="rect">
            <a:avLst/>
          </a:prstGeom>
        </p:spPr>
      </p:pic>
      <p:pic>
        <p:nvPicPr>
          <p:cNvPr id="2066" name="Picture 18" descr="窓を開けて部屋の換気をしている女の子のイラスト | フリー素材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495" y="4204483"/>
            <a:ext cx="2963009" cy="268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13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風 イラスト素材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7" t="25750" r="28284" b="32251"/>
          <a:stretch/>
        </p:blipFill>
        <p:spPr bwMode="auto">
          <a:xfrm>
            <a:off x="1994540" y="2204864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バンザイをしている人たちのイラスト（バラバラ） | かわいいフリー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90"/>
          <a:stretch/>
        </p:blipFill>
        <p:spPr bwMode="auto">
          <a:xfrm>
            <a:off x="4074304" y="1365485"/>
            <a:ext cx="4043391" cy="412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2585864" y="116632"/>
            <a:ext cx="7020272" cy="1152128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感染スイッチ</a:t>
            </a:r>
            <a:endParaRPr lang="ja-JP" altLang="en-US" sz="6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5519936" y="278092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ON</a:t>
            </a:r>
            <a:endParaRPr kumimoji="1" lang="ja-JP" altLang="en-US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095999" y="278092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ON</a:t>
            </a:r>
            <a:endParaRPr kumimoji="1" lang="ja-JP" altLang="en-US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5915254" y="3235719"/>
            <a:ext cx="289484" cy="2520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ON</a:t>
            </a:r>
            <a:endParaRPr kumimoji="1" lang="ja-JP" altLang="en-US" sz="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5663952" y="3497229"/>
            <a:ext cx="792088" cy="4453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ON</a:t>
            </a:r>
            <a:endParaRPr kumimoji="1" lang="ja-JP" altLang="en-US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28" name="Picture 4" descr="細菌・ばい菌のイラスト「悪い顔のキャラクター」 | かわいいフリー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365485"/>
            <a:ext cx="1123865" cy="9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細菌・ばい菌のイラスト「悪い顔のキャラクター」 | かわいいフリー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30" y="1378241"/>
            <a:ext cx="1123865" cy="9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細菌・ばい菌のイラスト「悪い顔のキャラクター」 | かわいいフリー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440" y="2389709"/>
            <a:ext cx="932317" cy="7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細菌・ばい菌のイラスト「悪い顔のキャラクター」 | かわいいフリー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97" y="3293249"/>
            <a:ext cx="876473" cy="74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531147" y="390481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36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飛　沫</a:t>
            </a:r>
            <a:endParaRPr kumimoji="1" lang="ja-JP" altLang="en-US" sz="3600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948957" y="151909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36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接　触</a:t>
            </a:r>
            <a:endParaRPr kumimoji="1" lang="ja-JP" altLang="en-US" sz="3600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133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バンザイをしている人たちのイラスト（バラバラ） | かわいいフリー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90"/>
          <a:stretch/>
        </p:blipFill>
        <p:spPr bwMode="auto">
          <a:xfrm>
            <a:off x="4074304" y="1365485"/>
            <a:ext cx="4043391" cy="412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119336" y="4725144"/>
            <a:ext cx="11953328" cy="20162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585864" y="116632"/>
            <a:ext cx="7020272" cy="1152128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感染スイッチ</a:t>
            </a:r>
            <a:endParaRPr lang="ja-JP" altLang="en-US" sz="6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5519936" y="278092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ON</a:t>
            </a:r>
            <a:endParaRPr kumimoji="1" lang="ja-JP" altLang="en-US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095999" y="2780928"/>
            <a:ext cx="504056" cy="504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ON</a:t>
            </a:r>
            <a:endParaRPr kumimoji="1" lang="ja-JP" altLang="en-US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5915254" y="3235719"/>
            <a:ext cx="289484" cy="2520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ON</a:t>
            </a:r>
            <a:endParaRPr kumimoji="1" lang="ja-JP" altLang="en-US" sz="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5663952" y="3497229"/>
            <a:ext cx="792088" cy="4453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ON</a:t>
            </a:r>
            <a:endParaRPr kumimoji="1" lang="ja-JP" altLang="en-US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28" name="Picture 4" descr="細菌・ばい菌のイラスト「悪い顔のキャラクター」 | かわいいフリー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365485"/>
            <a:ext cx="1123865" cy="9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細菌・ばい菌のイラスト「悪い顔のキャラクター」 | かわいいフリー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30" y="1378241"/>
            <a:ext cx="1123865" cy="9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7948957" y="151909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36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接　触</a:t>
            </a:r>
            <a:endParaRPr kumimoji="1" lang="ja-JP" altLang="en-US" sz="3600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5" name="Picture 8" descr="手洗いのイラスト | 商用OKの無料イラスト素材サイト ツカッテ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043176"/>
            <a:ext cx="1380159" cy="13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手をアルコール消毒するイラスト🎨【フリー素材】｜看護roo![カンゴルー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40" y="5221729"/>
            <a:ext cx="1100870" cy="110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知識】こんな状況下の中でサイクリストが気を付けておくべきこと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53" y="5156724"/>
            <a:ext cx="1489608" cy="12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窓を開けて部屋の換気をしている女の子のイラスト | フリー素材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45" y="5123828"/>
            <a:ext cx="1655294" cy="150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無料】マスクのイラスト(正しい付け方/かわいいマスク/かっこいい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95" y="5292389"/>
            <a:ext cx="1197241" cy="90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白いマスク」の無料イラスト | 無料壁紙・商用利用可の画像素材なら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829" y="5492514"/>
            <a:ext cx="1414587" cy="6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10"/>
          <a:srcRect l="31691" t="23737" r="32872" b="13233"/>
          <a:stretch/>
        </p:blipFill>
        <p:spPr>
          <a:xfrm>
            <a:off x="10170902" y="4935919"/>
            <a:ext cx="1386680" cy="1386680"/>
          </a:xfrm>
          <a:prstGeom prst="rect">
            <a:avLst/>
          </a:prstGeom>
        </p:spPr>
      </p:pic>
      <p:sp>
        <p:nvSpPr>
          <p:cNvPr id="10" name="左矢印 9"/>
          <p:cNvSpPr/>
          <p:nvPr/>
        </p:nvSpPr>
        <p:spPr>
          <a:xfrm>
            <a:off x="113228" y="3789040"/>
            <a:ext cx="1835862" cy="904019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意　識</a:t>
            </a:r>
            <a:endParaRPr kumimoji="1" lang="ja-JP" altLang="en-US" sz="28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4" name="Picture 6" descr="風 イラスト素材 - iStoc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7" t="25750" r="28284" b="32251"/>
          <a:stretch/>
        </p:blipFill>
        <p:spPr bwMode="auto">
          <a:xfrm>
            <a:off x="1994540" y="2204864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細菌・ばい菌のイラスト「悪い顔のキャラクター」 | かわいいフリー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440" y="2389709"/>
            <a:ext cx="932317" cy="7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細菌・ばい菌のイラスト「悪い顔のキャラクター」 | かわいいフリー ..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97" y="3293249"/>
            <a:ext cx="876473" cy="74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2531147" y="390481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36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飛　沫</a:t>
            </a:r>
            <a:endParaRPr kumimoji="1" lang="ja-JP" altLang="en-US" sz="3600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44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43472" y="188640"/>
            <a:ext cx="9144000" cy="792088"/>
          </a:xfrm>
        </p:spPr>
        <p:txBody>
          <a:bodyPr>
            <a:normAutofit/>
          </a:bodyPr>
          <a:lstStyle/>
          <a:p>
            <a:r>
              <a:rPr lang="ja-JP" altLang="en-US" sz="4800" u="sng" dirty="0"/>
              <a:t>環境除菌ワイパー </a:t>
            </a:r>
            <a:r>
              <a:rPr lang="ja-JP" altLang="en-US" sz="4800" u="sng" dirty="0" smtClean="0"/>
              <a:t>クリンクリン</a:t>
            </a:r>
            <a:r>
              <a:rPr lang="en-US" altLang="ja-JP" sz="4800" u="sng" dirty="0"/>
              <a:t>Ⅱ</a:t>
            </a:r>
            <a:endParaRPr kumimoji="1" lang="ja-JP" altLang="en-US" sz="4800" u="sng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8070" t="17434" r="28738" b="10081"/>
          <a:stretch/>
        </p:blipFill>
        <p:spPr>
          <a:xfrm>
            <a:off x="2567608" y="1124744"/>
            <a:ext cx="6048672" cy="570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87213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マスクの有無による空気の流れ</a:t>
            </a:r>
            <a:r>
              <a:rPr kumimoji="1" lang="en-US" altLang="ja-JP" dirty="0" smtClean="0"/>
              <a:t>】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33538" r="12784" b="8542"/>
          <a:stretch/>
        </p:blipFill>
        <p:spPr>
          <a:xfrm>
            <a:off x="6456039" y="1412776"/>
            <a:ext cx="5657771" cy="495055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570" t="33192" r="62994" b="9031"/>
          <a:stretch/>
        </p:blipFill>
        <p:spPr>
          <a:xfrm>
            <a:off x="479376" y="1412776"/>
            <a:ext cx="5400600" cy="4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0652" y="35706"/>
            <a:ext cx="10515600" cy="993792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マスクの種類による飛沫の違い</a:t>
            </a:r>
            <a:r>
              <a:rPr kumimoji="1" lang="en-US" altLang="ja-JP" dirty="0" smtClean="0"/>
              <a:t>】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569" t="20586" r="8066" b="76014"/>
          <a:stretch/>
        </p:blipFill>
        <p:spPr>
          <a:xfrm>
            <a:off x="55784" y="995903"/>
            <a:ext cx="11843630" cy="25052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979" t="60505" r="6294" b="6930"/>
          <a:stretch/>
        </p:blipFill>
        <p:spPr>
          <a:xfrm>
            <a:off x="191344" y="1340768"/>
            <a:ext cx="11305256" cy="223224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l="32873" t="65758" r="47637" b="5879"/>
          <a:stretch/>
        </p:blipFill>
        <p:spPr>
          <a:xfrm>
            <a:off x="1559496" y="4581128"/>
            <a:ext cx="2376264" cy="194421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913566" y="414908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フェイスシールド</a:t>
            </a:r>
            <a:endParaRPr kumimoji="1" lang="ja-JP" altLang="en-US" sz="1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989548" y="3772781"/>
            <a:ext cx="6336704" cy="136815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28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ポリエステルや布のマスクでも</a:t>
            </a:r>
            <a:endParaRPr kumimoji="1" lang="en-US" altLang="ja-JP" sz="28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８０％の飛沫は防いで</a:t>
            </a:r>
            <a:r>
              <a:rPr lang="ja-JP" altLang="en-US" sz="28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いる。</a:t>
            </a:r>
            <a:endParaRPr kumimoji="1" lang="ja-JP" altLang="en-US" sz="28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368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飛沫を吸い込むとき</a:t>
            </a:r>
            <a:r>
              <a:rPr kumimoji="1" lang="en-US" altLang="ja-JP" dirty="0" smtClean="0"/>
              <a:t>】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52" t="38061" r="79531" b="27187"/>
          <a:stretch/>
        </p:blipFill>
        <p:spPr>
          <a:xfrm>
            <a:off x="983432" y="1659744"/>
            <a:ext cx="3169477" cy="391523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24013" t="37395" r="41731" b="24788"/>
          <a:stretch/>
        </p:blipFill>
        <p:spPr>
          <a:xfrm>
            <a:off x="4946213" y="1628800"/>
            <a:ext cx="6407587" cy="3977123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1919536" y="5157192"/>
            <a:ext cx="864096" cy="4487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8976320" y="5023799"/>
            <a:ext cx="864096" cy="4487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6096000" y="1988840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9408368" y="1988840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角丸四角形吹き出し 10"/>
          <p:cNvSpPr/>
          <p:nvPr/>
        </p:nvSpPr>
        <p:spPr>
          <a:xfrm>
            <a:off x="172126" y="5543280"/>
            <a:ext cx="1908212" cy="794203"/>
          </a:xfrm>
          <a:prstGeom prst="wedgeRoundRectCallout">
            <a:avLst>
              <a:gd name="adj1" fmla="val 63202"/>
              <a:gd name="adj2" fmla="val -4613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小さな飛沫が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体内に届く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1789911" y="2988518"/>
            <a:ext cx="360040" cy="213772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吹き出し 12"/>
          <p:cNvSpPr/>
          <p:nvPr/>
        </p:nvSpPr>
        <p:spPr>
          <a:xfrm>
            <a:off x="6816080" y="5283413"/>
            <a:ext cx="2160240" cy="1313939"/>
          </a:xfrm>
          <a:prstGeom prst="wedgeRoundRectCallout">
            <a:avLst>
              <a:gd name="adj1" fmla="val 62250"/>
              <a:gd name="adj2" fmla="val -44086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小さな飛沫が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体内に届く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（マスク</a:t>
            </a:r>
            <a:r>
              <a:rPr lang="ja-JP" altLang="en-US" dirty="0">
                <a:solidFill>
                  <a:schemeClr val="tx1"/>
                </a:solidFill>
              </a:rPr>
              <a:t>なしの時の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1/3</a:t>
            </a:r>
            <a:r>
              <a:rPr lang="ja-JP" altLang="en-US" dirty="0">
                <a:solidFill>
                  <a:schemeClr val="tx1"/>
                </a:solidFill>
              </a:rPr>
              <a:t>程度の</a:t>
            </a:r>
            <a:r>
              <a:rPr lang="ja-JP" altLang="en-US" dirty="0" smtClean="0">
                <a:solidFill>
                  <a:schemeClr val="tx1"/>
                </a:solidFill>
              </a:rPr>
              <a:t>量）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0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6659" y="133552"/>
            <a:ext cx="9167773" cy="949045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身長１７０</a:t>
            </a:r>
            <a:r>
              <a:rPr kumimoji="1" lang="en-US" altLang="ja-JP" dirty="0" smtClean="0"/>
              <a:t>cm</a:t>
            </a:r>
            <a:r>
              <a:rPr kumimoji="1" lang="ja-JP" altLang="en-US" dirty="0" smtClean="0"/>
              <a:t>を想定</a:t>
            </a:r>
            <a:r>
              <a:rPr kumimoji="1" lang="en-US" altLang="ja-JP" dirty="0" smtClean="0"/>
              <a:t>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750" t="25838" b="5879"/>
          <a:stretch/>
        </p:blipFill>
        <p:spPr>
          <a:xfrm>
            <a:off x="335360" y="1082597"/>
            <a:ext cx="11856640" cy="4680520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359696" y="3573016"/>
            <a:ext cx="1512168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7608168" y="3501008"/>
            <a:ext cx="1512168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3352" y="5763117"/>
            <a:ext cx="921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１．４ｍ以上</a:t>
            </a:r>
            <a:r>
              <a:rPr lang="ja-JP" altLang="en-US" sz="4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のパーティションが有効</a:t>
            </a:r>
            <a:endParaRPr kumimoji="1" lang="en-US" altLang="ja-JP" sz="40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442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8075" y="188640"/>
            <a:ext cx="10515600" cy="781570"/>
          </a:xfrm>
        </p:spPr>
        <p:txBody>
          <a:bodyPr/>
          <a:lstStyle/>
          <a:p>
            <a:r>
              <a:rPr kumimoji="1" lang="ja-JP" altLang="en-US" dirty="0" smtClean="0"/>
              <a:t>しかし部屋全体の空気の流れを見ると・・・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0" t="39495" r="12791" b="6930"/>
          <a:stretch/>
        </p:blipFill>
        <p:spPr>
          <a:xfrm>
            <a:off x="788277" y="1196752"/>
            <a:ext cx="10369152" cy="3672408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3791744" y="1825625"/>
            <a:ext cx="1008112" cy="73927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2495600" y="2564904"/>
            <a:ext cx="1944216" cy="115212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3504" y="4885337"/>
            <a:ext cx="10710283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8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１．６ｍ以上</a:t>
            </a:r>
            <a:r>
              <a:rPr kumimoji="1" lang="ja-JP" altLang="en-US" sz="2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のパーティションは、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パーティション周囲の空気の流れが主</a:t>
            </a:r>
            <a:r>
              <a:rPr kumimoji="1" lang="ja-JP" altLang="en-US" sz="2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となり</a:t>
            </a:r>
            <a:r>
              <a:rPr kumimoji="1" lang="ja-JP" altLang="en-US" sz="2800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部屋全体の空気の流れにムラが出る。</a:t>
            </a:r>
            <a:endParaRPr kumimoji="1" lang="en-US" altLang="ja-JP" sz="2800" u="sng" dirty="0" smtClean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800" b="1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⇒ パーティションは１．４ｍが良い。</a:t>
            </a:r>
            <a:endParaRPr kumimoji="1" lang="ja-JP" altLang="en-US" sz="2800" b="1" u="sng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3863752" y="1374342"/>
            <a:ext cx="624855" cy="2247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15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15466"/>
          </a:xfrm>
        </p:spPr>
        <p:txBody>
          <a:bodyPr/>
          <a:lstStyle/>
          <a:p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部屋を上から見た換気扇の空気の流れ</a:t>
            </a:r>
            <a:r>
              <a:rPr kumimoji="1" lang="en-US" altLang="ja-JP" dirty="0" smtClean="0"/>
              <a:t>】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569" t="22687" r="2751" b="12182"/>
          <a:stretch/>
        </p:blipFill>
        <p:spPr>
          <a:xfrm>
            <a:off x="263352" y="1227303"/>
            <a:ext cx="11288997" cy="4320480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2711624" y="1196445"/>
            <a:ext cx="1368152" cy="3908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7968208" y="1108288"/>
            <a:ext cx="1368152" cy="3908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3352" y="5613047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エアコン</a:t>
            </a:r>
            <a:r>
              <a:rPr lang="ja-JP" altLang="en-US" sz="24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自体</a:t>
            </a:r>
            <a:r>
              <a:rPr lang="ja-JP" altLang="en-US" sz="2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に換気能力はないが、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空気の流れを作るので部屋全体の</a:t>
            </a:r>
            <a:r>
              <a:rPr lang="ja-JP" altLang="en-US" sz="2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空気を対流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させる。</a:t>
            </a:r>
            <a:r>
              <a:rPr lang="ja-JP" altLang="en-US" sz="2400" b="1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⇒ </a:t>
            </a:r>
            <a:r>
              <a:rPr kumimoji="1" lang="ja-JP" altLang="en-US" sz="2400" b="1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換気</a:t>
            </a:r>
            <a:r>
              <a:rPr kumimoji="1" lang="ja-JP" altLang="en-US" sz="2400" b="1" u="sng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扇</a:t>
            </a:r>
            <a:r>
              <a:rPr kumimoji="1" lang="ja-JP" altLang="en-US" sz="2400" b="1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の効果を上げる！</a:t>
            </a:r>
            <a:endParaRPr kumimoji="1" lang="ja-JP" altLang="en-US" sz="2400" b="1" u="sng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上矢印吹き出し 7"/>
          <p:cNvSpPr/>
          <p:nvPr/>
        </p:nvSpPr>
        <p:spPr>
          <a:xfrm>
            <a:off x="1342256" y="4272055"/>
            <a:ext cx="648072" cy="504056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吸気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上矢印吹き出し 12"/>
          <p:cNvSpPr/>
          <p:nvPr/>
        </p:nvSpPr>
        <p:spPr>
          <a:xfrm>
            <a:off x="835750" y="995907"/>
            <a:ext cx="646856" cy="534608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排気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上矢印吹き出し 16"/>
          <p:cNvSpPr/>
          <p:nvPr/>
        </p:nvSpPr>
        <p:spPr>
          <a:xfrm>
            <a:off x="3575720" y="2050561"/>
            <a:ext cx="646856" cy="534608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排気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上矢印吹き出し 17"/>
          <p:cNvSpPr/>
          <p:nvPr/>
        </p:nvSpPr>
        <p:spPr>
          <a:xfrm>
            <a:off x="6528048" y="1052735"/>
            <a:ext cx="646856" cy="534608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排気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" name="上矢印吹き出し 18"/>
          <p:cNvSpPr/>
          <p:nvPr/>
        </p:nvSpPr>
        <p:spPr>
          <a:xfrm>
            <a:off x="9192344" y="2050561"/>
            <a:ext cx="646856" cy="534608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排気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" name="上矢印吹き出し 19"/>
          <p:cNvSpPr/>
          <p:nvPr/>
        </p:nvSpPr>
        <p:spPr>
          <a:xfrm>
            <a:off x="4222576" y="5218295"/>
            <a:ext cx="648072" cy="504056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吸気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上矢印吹き出し 20"/>
          <p:cNvSpPr/>
          <p:nvPr/>
        </p:nvSpPr>
        <p:spPr>
          <a:xfrm>
            <a:off x="7174904" y="4281463"/>
            <a:ext cx="648072" cy="504056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吸気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2" name="上矢印吹き出し 21"/>
          <p:cNvSpPr/>
          <p:nvPr/>
        </p:nvSpPr>
        <p:spPr>
          <a:xfrm>
            <a:off x="9893152" y="5220038"/>
            <a:ext cx="648072" cy="504056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吸気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33818" y="2921576"/>
            <a:ext cx="931222" cy="21602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カーテン</a:t>
            </a:r>
            <a:endParaRPr kumimoji="1" lang="ja-JP" altLang="en-US" sz="1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810726" y="2924561"/>
            <a:ext cx="931222" cy="21602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カーテン</a:t>
            </a:r>
            <a:endParaRPr kumimoji="1" lang="ja-JP" altLang="en-US" sz="1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359696" y="3953220"/>
            <a:ext cx="931222" cy="21602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カーテン</a:t>
            </a:r>
            <a:endParaRPr kumimoji="1" lang="ja-JP" altLang="en-US" sz="1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636604" y="3956205"/>
            <a:ext cx="931222" cy="21602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カーテン</a:t>
            </a:r>
            <a:endParaRPr kumimoji="1" lang="ja-JP" altLang="en-US" sz="1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312024" y="2925768"/>
            <a:ext cx="931222" cy="21602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カーテン</a:t>
            </a:r>
            <a:endParaRPr kumimoji="1" lang="ja-JP" altLang="en-US" sz="1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588932" y="2928753"/>
            <a:ext cx="931222" cy="21602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カーテン</a:t>
            </a:r>
            <a:endParaRPr kumimoji="1" lang="ja-JP" altLang="en-US" sz="1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9009856" y="3845208"/>
            <a:ext cx="931222" cy="21602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カーテン</a:t>
            </a:r>
            <a:endParaRPr kumimoji="1" lang="ja-JP" altLang="en-US" sz="1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0286764" y="3848193"/>
            <a:ext cx="931222" cy="21602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カーテン</a:t>
            </a:r>
            <a:endParaRPr kumimoji="1" lang="ja-JP" altLang="en-US" sz="1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168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15643"/>
            <a:ext cx="10515600" cy="825285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生徒数：</a:t>
            </a:r>
            <a:r>
              <a:rPr kumimoji="1" lang="en-US" altLang="ja-JP" dirty="0" smtClean="0"/>
              <a:t>40</a:t>
            </a:r>
            <a:r>
              <a:rPr kumimoji="1" lang="ja-JP" altLang="en-US" dirty="0" smtClean="0"/>
              <a:t>名の教室</a:t>
            </a:r>
            <a:r>
              <a:rPr kumimoji="1" lang="en-US" altLang="ja-JP" dirty="0" smtClean="0"/>
              <a:t>】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569" t="23738" r="72444" b="40545"/>
          <a:stretch/>
        </p:blipFill>
        <p:spPr>
          <a:xfrm>
            <a:off x="838200" y="809642"/>
            <a:ext cx="3959695" cy="305976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27262" t="59460" r="46456" b="5878"/>
          <a:stretch/>
        </p:blipFill>
        <p:spPr>
          <a:xfrm>
            <a:off x="767408" y="3869406"/>
            <a:ext cx="4030487" cy="2988594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 rot="1168375">
            <a:off x="2432967" y="1401607"/>
            <a:ext cx="2190218" cy="43204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 rot="1579337">
            <a:off x="793976" y="2016691"/>
            <a:ext cx="2409530" cy="43204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吹き出し 10"/>
          <p:cNvSpPr/>
          <p:nvPr/>
        </p:nvSpPr>
        <p:spPr>
          <a:xfrm>
            <a:off x="4874458" y="1177088"/>
            <a:ext cx="1343494" cy="811752"/>
          </a:xfrm>
          <a:prstGeom prst="wedgeRoundRectCallout">
            <a:avLst>
              <a:gd name="adj1" fmla="val -72187"/>
              <a:gd name="adj2" fmla="val 26849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窓</a:t>
            </a:r>
            <a:r>
              <a:rPr lang="en-US" altLang="ja-JP" sz="2000" dirty="0" smtClean="0">
                <a:solidFill>
                  <a:srgbClr val="FF0000"/>
                </a:solidFill>
              </a:rPr>
              <a:t>20cm</a:t>
            </a: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開ける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角丸四角形吹き出し 11"/>
          <p:cNvSpPr/>
          <p:nvPr/>
        </p:nvSpPr>
        <p:spPr>
          <a:xfrm>
            <a:off x="24789" y="2339524"/>
            <a:ext cx="1152128" cy="792088"/>
          </a:xfrm>
          <a:prstGeom prst="wedgeRoundRectCallout">
            <a:avLst>
              <a:gd name="adj1" fmla="val 44528"/>
              <a:gd name="adj2" fmla="val -83499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欄間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b="1" dirty="0" smtClean="0">
                <a:solidFill>
                  <a:srgbClr val="FF0000"/>
                </a:solidFill>
              </a:rPr>
              <a:t>全</a:t>
            </a:r>
            <a:r>
              <a:rPr lang="ja-JP" altLang="en-US" b="1" dirty="0">
                <a:solidFill>
                  <a:srgbClr val="FF0000"/>
                </a:solidFill>
              </a:rPr>
              <a:t>開</a:t>
            </a:r>
            <a:endParaRPr lang="en-US" altLang="ja-JP" b="1" dirty="0" smtClean="0">
              <a:solidFill>
                <a:srgbClr val="FF0000"/>
              </a:solidFill>
            </a:endParaRPr>
          </a:p>
        </p:txBody>
      </p:sp>
      <p:sp>
        <p:nvSpPr>
          <p:cNvPr id="13" name="角丸四角形吹き出し 12"/>
          <p:cNvSpPr/>
          <p:nvPr/>
        </p:nvSpPr>
        <p:spPr>
          <a:xfrm>
            <a:off x="4867652" y="4211154"/>
            <a:ext cx="1228347" cy="874029"/>
          </a:xfrm>
          <a:prstGeom prst="wedgeRoundRectCallout">
            <a:avLst>
              <a:gd name="adj1" fmla="val -72187"/>
              <a:gd name="adj2" fmla="val 26849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窓</a:t>
            </a:r>
            <a:r>
              <a:rPr lang="en-US" altLang="ja-JP" sz="2000" dirty="0" smtClean="0">
                <a:solidFill>
                  <a:srgbClr val="FF0000"/>
                </a:solidFill>
              </a:rPr>
              <a:t>20cm</a:t>
            </a: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開ける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 rot="1168375">
            <a:off x="2407488" y="4391175"/>
            <a:ext cx="2190218" cy="43204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975475" y="4814652"/>
            <a:ext cx="295989" cy="77356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2782651" y="5885650"/>
            <a:ext cx="295989" cy="77356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吹き出し 16"/>
          <p:cNvSpPr/>
          <p:nvPr/>
        </p:nvSpPr>
        <p:spPr>
          <a:xfrm>
            <a:off x="4797895" y="5741037"/>
            <a:ext cx="1152128" cy="916986"/>
          </a:xfrm>
          <a:prstGeom prst="wedgeRoundRectCallout">
            <a:avLst>
              <a:gd name="adj1" fmla="val -88527"/>
              <a:gd name="adj2" fmla="val 14510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前後扉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4</a:t>
            </a:r>
            <a:r>
              <a:rPr lang="en-US" altLang="ja-JP" sz="2000" dirty="0" smtClean="0">
                <a:solidFill>
                  <a:srgbClr val="FF0000"/>
                </a:solidFill>
              </a:rPr>
              <a:t>0cm</a:t>
            </a: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開</a:t>
            </a:r>
            <a:r>
              <a:rPr lang="ja-JP" altLang="en-US" dirty="0" smtClean="0">
                <a:solidFill>
                  <a:schemeClr val="tx1"/>
                </a:solidFill>
              </a:rPr>
              <a:t>ける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28602" y="2459504"/>
            <a:ext cx="54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１分４０秒</a:t>
            </a:r>
            <a:r>
              <a:rPr lang="ja-JP" altLang="en-US" sz="4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程度で</a:t>
            </a:r>
            <a:endParaRPr lang="en-US" altLang="ja-JP" sz="40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空気の入れ替えが可能。</a:t>
            </a:r>
            <a:endParaRPr kumimoji="1" lang="ja-JP" altLang="en-US" sz="40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45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63" t="23739" r="46456" b="40154"/>
          <a:stretch/>
        </p:blipFill>
        <p:spPr>
          <a:xfrm>
            <a:off x="767408" y="1092048"/>
            <a:ext cx="3745633" cy="294937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1569" t="59456" r="72444" b="5878"/>
          <a:stretch/>
        </p:blipFill>
        <p:spPr>
          <a:xfrm>
            <a:off x="767408" y="4041425"/>
            <a:ext cx="3745633" cy="2809225"/>
          </a:xfrm>
          <a:prstGeom prst="rect">
            <a:avLst/>
          </a:prstGeom>
        </p:spPr>
      </p:pic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838200" y="-15643"/>
            <a:ext cx="10515600" cy="825285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生徒数：</a:t>
            </a:r>
            <a:r>
              <a:rPr kumimoji="1" lang="en-US" altLang="ja-JP" dirty="0" smtClean="0"/>
              <a:t>40</a:t>
            </a:r>
            <a:r>
              <a:rPr kumimoji="1" lang="ja-JP" altLang="en-US" dirty="0" smtClean="0"/>
              <a:t>名の教室</a:t>
            </a:r>
            <a:r>
              <a:rPr kumimoji="1" lang="en-US" altLang="ja-JP" dirty="0" smtClean="0"/>
              <a:t>】</a:t>
            </a:r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2492229" y="1265190"/>
            <a:ext cx="295989" cy="77356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2634216" y="3056583"/>
            <a:ext cx="295989" cy="77356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2762756" y="5832818"/>
            <a:ext cx="167449" cy="77356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983432" y="4869160"/>
            <a:ext cx="167449" cy="77356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 rot="1168375">
            <a:off x="2216940" y="4471183"/>
            <a:ext cx="2190218" cy="43204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吹き出し 15"/>
          <p:cNvSpPr/>
          <p:nvPr/>
        </p:nvSpPr>
        <p:spPr>
          <a:xfrm>
            <a:off x="4943872" y="1772816"/>
            <a:ext cx="1695996" cy="936104"/>
          </a:xfrm>
          <a:prstGeom prst="wedgeRoundRectCallout">
            <a:avLst>
              <a:gd name="adj1" fmla="val -72187"/>
              <a:gd name="adj2" fmla="val 26849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rgbClr val="FF0000"/>
                </a:solidFill>
              </a:rPr>
              <a:t>対角線</a:t>
            </a:r>
            <a:r>
              <a:rPr lang="ja-JP" altLang="en-US" dirty="0" smtClean="0">
                <a:solidFill>
                  <a:schemeClr val="tx1"/>
                </a:solidFill>
              </a:rPr>
              <a:t>に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2400" dirty="0" smtClean="0">
                <a:solidFill>
                  <a:srgbClr val="FF0000"/>
                </a:solidFill>
              </a:rPr>
              <a:t>20cm</a:t>
            </a: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開ける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角丸四角形吹き出し 16"/>
          <p:cNvSpPr/>
          <p:nvPr/>
        </p:nvSpPr>
        <p:spPr>
          <a:xfrm>
            <a:off x="4897153" y="4463853"/>
            <a:ext cx="1152128" cy="792088"/>
          </a:xfrm>
          <a:prstGeom prst="wedgeRoundRectCallout">
            <a:avLst>
              <a:gd name="adj1" fmla="val -72187"/>
              <a:gd name="adj2" fmla="val 26849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窓</a:t>
            </a:r>
            <a:r>
              <a:rPr lang="en-US" altLang="ja-JP" sz="2000" dirty="0">
                <a:solidFill>
                  <a:srgbClr val="FF0000"/>
                </a:solidFill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</a:rPr>
              <a:t>0cm</a:t>
            </a: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開ける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角丸四角形吹き出し 17"/>
          <p:cNvSpPr/>
          <p:nvPr/>
        </p:nvSpPr>
        <p:spPr>
          <a:xfrm>
            <a:off x="4797895" y="5741037"/>
            <a:ext cx="1152128" cy="916986"/>
          </a:xfrm>
          <a:prstGeom prst="wedgeRoundRectCallout">
            <a:avLst>
              <a:gd name="adj1" fmla="val -88527"/>
              <a:gd name="adj2" fmla="val 14510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前後扉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</a:rPr>
              <a:t>0cm</a:t>
            </a: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開</a:t>
            </a:r>
            <a:r>
              <a:rPr lang="ja-JP" altLang="en-US" dirty="0" smtClean="0">
                <a:solidFill>
                  <a:schemeClr val="tx1"/>
                </a:solidFill>
              </a:rPr>
              <a:t>ける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39868" y="3316949"/>
            <a:ext cx="54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4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</a:t>
            </a:r>
            <a:r>
              <a:rPr lang="ja-JP" altLang="en-US" sz="4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分２０秒</a:t>
            </a:r>
            <a:r>
              <a:rPr lang="ja-JP" altLang="en-US" sz="4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程度で</a:t>
            </a:r>
            <a:endParaRPr lang="en-US" altLang="ja-JP" sz="40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空気の入れ替えが可能。</a:t>
            </a:r>
            <a:endParaRPr kumimoji="1" lang="ja-JP" altLang="en-US" sz="40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角丸四角形吹き出し 2"/>
          <p:cNvSpPr/>
          <p:nvPr/>
        </p:nvSpPr>
        <p:spPr>
          <a:xfrm>
            <a:off x="7176120" y="1182213"/>
            <a:ext cx="4608512" cy="1791393"/>
          </a:xfrm>
          <a:prstGeom prst="wedgeRoundRectCallout">
            <a:avLst>
              <a:gd name="adj1" fmla="val -59641"/>
              <a:gd name="adj2" fmla="val 9110"/>
              <a:gd name="adj3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2400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エアコンで室温管理しながら</a:t>
            </a:r>
            <a:endParaRPr kumimoji="1" lang="en-US" altLang="ja-JP" sz="2400" b="1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空気</a:t>
            </a:r>
            <a:r>
              <a:rPr lang="ja-JP" altLang="en-US" sz="2400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lang="ja-JP" altLang="en-US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入れ替</a:t>
            </a:r>
            <a:r>
              <a:rPr lang="ja-JP" altLang="en-US" sz="2400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えが可能。</a:t>
            </a:r>
            <a:endParaRPr kumimoji="1" lang="ja-JP" altLang="en-US" sz="2400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039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383</Words>
  <Application>Microsoft Office PowerPoint</Application>
  <PresentationFormat>ワイド画面</PresentationFormat>
  <Paragraphs>89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3" baseType="lpstr">
      <vt:lpstr>BIZ UDPゴシック</vt:lpstr>
      <vt:lpstr>HG丸ｺﾞｼｯｸM-PRO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【マスクの有無による空気の流れ】</vt:lpstr>
      <vt:lpstr>【マスクの種類による飛沫の違い】</vt:lpstr>
      <vt:lpstr>【飛沫を吸い込むとき】</vt:lpstr>
      <vt:lpstr>【身長１７０cmを想定】</vt:lpstr>
      <vt:lpstr>しかし部屋全体の空気の流れを見ると・・・</vt:lpstr>
      <vt:lpstr>【部屋を上から見た換気扇の空気の流れ】</vt:lpstr>
      <vt:lpstr>【生徒数：40名の教室】</vt:lpstr>
      <vt:lpstr>【生徒数：40名の教室】</vt:lpstr>
      <vt:lpstr>【マスクなしの飛沫の距離（エアコンなし）】</vt:lpstr>
      <vt:lpstr>【周囲への飛沫（エアコンあり）】</vt:lpstr>
      <vt:lpstr>つまり、</vt:lpstr>
      <vt:lpstr>感  染  対  策</vt:lpstr>
      <vt:lpstr>PowerPoint プレゼンテーション</vt:lpstr>
      <vt:lpstr>PowerPoint プレゼンテーション</vt:lpstr>
      <vt:lpstr>環境除菌ワイパー クリンクリンⅡ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nouwaka</dc:creator>
  <cp:lastModifiedBy>nouwaka</cp:lastModifiedBy>
  <cp:revision>30</cp:revision>
  <dcterms:created xsi:type="dcterms:W3CDTF">2020-09-05T00:17:33Z</dcterms:created>
  <dcterms:modified xsi:type="dcterms:W3CDTF">2020-09-09T07:57:54Z</dcterms:modified>
</cp:coreProperties>
</file>