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1126" r:id="rId3"/>
    <p:sldId id="1127" r:id="rId4"/>
    <p:sldId id="306" r:id="rId5"/>
    <p:sldId id="467" r:id="rId6"/>
    <p:sldId id="1097" r:id="rId7"/>
    <p:sldId id="1356" r:id="rId8"/>
    <p:sldId id="1357" r:id="rId9"/>
    <p:sldId id="1123" r:id="rId10"/>
    <p:sldId id="272" r:id="rId11"/>
    <p:sldId id="273" r:id="rId12"/>
    <p:sldId id="1358" r:id="rId13"/>
    <p:sldId id="1051" r:id="rId14"/>
    <p:sldId id="1360" r:id="rId15"/>
    <p:sldId id="1361" r:id="rId16"/>
    <p:sldId id="1359" r:id="rId17"/>
    <p:sldId id="262" r:id="rId18"/>
    <p:sldId id="289" r:id="rId19"/>
    <p:sldId id="307" r:id="rId20"/>
    <p:sldId id="288" r:id="rId21"/>
    <p:sldId id="1368" r:id="rId22"/>
    <p:sldId id="1369" r:id="rId23"/>
    <p:sldId id="1363" r:id="rId24"/>
    <p:sldId id="1364" r:id="rId25"/>
    <p:sldId id="1370" r:id="rId26"/>
    <p:sldId id="1362" r:id="rId27"/>
    <p:sldId id="1367" r:id="rId28"/>
    <p:sldId id="1371" r:id="rId29"/>
    <p:sldId id="259" r:id="rId30"/>
    <p:sldId id="285" r:id="rId31"/>
    <p:sldId id="1372" r:id="rId32"/>
    <p:sldId id="1365" r:id="rId33"/>
    <p:sldId id="1366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1562"/>
  </p:normalViewPr>
  <p:slideViewPr>
    <p:cSldViewPr snapToGrid="0">
      <p:cViewPr varScale="1">
        <p:scale>
          <a:sx n="60" d="100"/>
          <a:sy n="60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r>
              <a:rPr lang="ja-JP" altLang="en-US" sz="2800" baseline="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健康寿命が延びる秘訣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453858027680274"/>
          <c:y val="0.1305789543342247"/>
          <c:w val="0.68823830841670286"/>
          <c:h val="0.794495996198834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太っていない</c:v>
                </c:pt>
                <c:pt idx="1">
                  <c:v>お酒を飲みすぎない</c:v>
                </c:pt>
                <c:pt idx="2">
                  <c:v>運動をする</c:v>
                </c:pt>
                <c:pt idx="3">
                  <c:v>タバコを吸わない</c:v>
                </c:pt>
                <c:pt idx="4">
                  <c:v>人とのつながりがある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5-48C7-9264-DD2081047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太っていない</c:v>
                </c:pt>
                <c:pt idx="1">
                  <c:v>お酒を飲みすぎない</c:v>
                </c:pt>
                <c:pt idx="2">
                  <c:v>運動をする</c:v>
                </c:pt>
                <c:pt idx="3">
                  <c:v>タバコを吸わない</c:v>
                </c:pt>
                <c:pt idx="4">
                  <c:v>人とのつながりがある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8E5-48C7-9264-DD20810478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太っていない</c:v>
                </c:pt>
                <c:pt idx="1">
                  <c:v>お酒を飲みすぎない</c:v>
                </c:pt>
                <c:pt idx="2">
                  <c:v>運動をする</c:v>
                </c:pt>
                <c:pt idx="3">
                  <c:v>タバコを吸わない</c:v>
                </c:pt>
                <c:pt idx="4">
                  <c:v>人とのつながりがある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28E5-48C7-9264-DD2081047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2113688"/>
        <c:axId val="572114864"/>
        <c:axId val="0"/>
      </c:bar3DChart>
      <c:catAx>
        <c:axId val="572113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HG創英角ｺﾞｼｯｸUB" panose="020B0909000000000000" pitchFamily="49" charset="-128"/>
                <a:ea typeface="+mn-ea"/>
                <a:cs typeface="+mn-cs"/>
              </a:defRPr>
            </a:pPr>
            <a:endParaRPr lang="ja-JP"/>
          </a:p>
        </c:txPr>
        <c:crossAx val="572114864"/>
        <c:crosses val="autoZero"/>
        <c:auto val="1"/>
        <c:lblAlgn val="ctr"/>
        <c:lblOffset val="100"/>
        <c:noMultiLvlLbl val="0"/>
      </c:catAx>
      <c:valAx>
        <c:axId val="5721148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72113688"/>
        <c:crosses val="autoZero"/>
        <c:crossBetween val="between"/>
        <c:majorUnit val="0.5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BC13-F638-4E8B-9B74-51861D14ED7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533C-E2BF-4FC7-97B8-BD32A8D19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4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889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下肢の筋力強化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バランス能力向上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上肢と下肢の連動性向上　　が目的。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/>
          </a:p>
          <a:p>
            <a:r>
              <a:rPr kumimoji="1" lang="ja-JP" altLang="en-US"/>
              <a:t>・両手を腿の上にのせる　　</a:t>
            </a:r>
            <a:r>
              <a:rPr kumimoji="1" lang="en-US" altLang="ja-JP" dirty="0"/>
              <a:t>※</a:t>
            </a:r>
            <a:r>
              <a:rPr kumimoji="1" lang="ja-JP" altLang="en-US"/>
              <a:t>手の位置を変えると強度変化できる（前に伸ばす・胸の前でクロス・両手を頭の後ろ）</a:t>
            </a:r>
            <a:endParaRPr kumimoji="1" lang="en-US" altLang="ja-JP" dirty="0"/>
          </a:p>
          <a:p>
            <a:r>
              <a:rPr kumimoji="1" lang="ja-JP" altLang="en-US"/>
              <a:t>・上肢を前傾させる</a:t>
            </a:r>
            <a:endParaRPr kumimoji="1" lang="en-US" altLang="ja-JP" dirty="0"/>
          </a:p>
          <a:p>
            <a:r>
              <a:rPr kumimoji="1" lang="ja-JP" altLang="en-US"/>
              <a:t>・両足裏に体重をのせる</a:t>
            </a:r>
            <a:endParaRPr kumimoji="1" lang="en-US" altLang="ja-JP" dirty="0"/>
          </a:p>
          <a:p>
            <a:r>
              <a:rPr kumimoji="1" lang="ja-JP" altLang="en-US"/>
              <a:t>・静かに立ち上がる　　　　　</a:t>
            </a:r>
            <a:r>
              <a:rPr kumimoji="1" lang="en-US" altLang="ja-JP" dirty="0"/>
              <a:t>※</a:t>
            </a:r>
            <a:r>
              <a:rPr kumimoji="1" lang="ja-JP" altLang="en-US"/>
              <a:t>立ち上がるスピードを速▶︎ゆっくりにすると強度が上がる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112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F182B-C1DE-B75B-FD33-C6C119E7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4C70CA-493B-46A7-9C6A-D36907121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70AF20-CEB7-A6F9-9B42-8F0099C08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/>
              <a:t>筋肉喜ぶ！３動作</a:t>
            </a:r>
            <a:endParaRPr kumimoji="1" lang="en-US" altLang="ja-JP" sz="1200" dirty="0"/>
          </a:p>
          <a:p>
            <a:r>
              <a:rPr kumimoji="1" lang="ja-JP" altLang="en-US" sz="1200"/>
              <a:t>座位・立位　どちらも可能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基本動作</a:t>
            </a:r>
            <a:r>
              <a:rPr kumimoji="1" lang="en-US" altLang="ja-JP" sz="1200" dirty="0"/>
              <a:t>】</a:t>
            </a:r>
          </a:p>
          <a:p>
            <a:r>
              <a:rPr kumimoji="1" lang="ja-JP" altLang="en-US" sz="1200"/>
              <a:t>１：膝を曲げた状態で足を交互に上げる。　手は胸の前でクロス</a:t>
            </a:r>
            <a:endParaRPr kumimoji="1" lang="en-US" altLang="ja-JP" sz="1200" dirty="0"/>
          </a:p>
          <a:p>
            <a:r>
              <a:rPr kumimoji="1" lang="ja-JP" altLang="en-US" sz="1200"/>
              <a:t>　　▶︎ 　脚の筋力強化</a:t>
            </a:r>
            <a:endParaRPr kumimoji="1" lang="en-US" altLang="ja-JP" sz="1200" dirty="0"/>
          </a:p>
          <a:p>
            <a:r>
              <a:rPr kumimoji="1" lang="ja-JP" altLang="en-US" sz="1200"/>
              <a:t>２：脊柱伸展動作。手は胸の前でクロス　</a:t>
            </a:r>
            <a:endParaRPr kumimoji="1" lang="en-US" altLang="ja-JP" sz="1200" dirty="0"/>
          </a:p>
          <a:p>
            <a:r>
              <a:rPr kumimoji="1" lang="ja-JP" altLang="en-US" sz="1200"/>
              <a:t>　　▶︎　身体前面を伸ばす</a:t>
            </a:r>
            <a:endParaRPr kumimoji="1" lang="en-US" altLang="ja-JP" sz="1200" dirty="0"/>
          </a:p>
          <a:p>
            <a:r>
              <a:rPr kumimoji="1" lang="ja-JP" altLang="en-US" sz="1200"/>
              <a:t>３：脊柱回旋動作。手は捻った斜め上方向へパンチをする</a:t>
            </a:r>
            <a:endParaRPr kumimoji="1" lang="en-US" altLang="ja-JP" sz="1200" dirty="0"/>
          </a:p>
          <a:p>
            <a:r>
              <a:rPr kumimoji="1" lang="ja-JP" altLang="en-US" sz="1200"/>
              <a:t>　　▶︎ 　脊柱周りの筋肉をほぐす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/>
              <a:t>・指導者の指示した数の動作を行う。　</a:t>
            </a:r>
            <a:endParaRPr kumimoji="1" lang="en-US" altLang="ja-JP" sz="1200" dirty="0"/>
          </a:p>
          <a:p>
            <a:r>
              <a:rPr kumimoji="1" lang="ja-JP" altLang="en-US" sz="1200"/>
              <a:t>・指示された数を発声しながら動作を行う。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①】</a:t>
            </a:r>
          </a:p>
          <a:p>
            <a:r>
              <a:rPr kumimoji="1" lang="ja-JP" altLang="en-US" sz="1200"/>
              <a:t>指導者は数字を２つ指示する。</a:t>
            </a:r>
            <a:endParaRPr kumimoji="1" lang="en-US" altLang="ja-JP" sz="1200" dirty="0"/>
          </a:p>
          <a:p>
            <a:r>
              <a:rPr kumimoji="1" lang="ja-JP" altLang="en-US" sz="1200"/>
              <a:t>指示がなかった数字の動作と発声を行う</a:t>
            </a:r>
            <a:endParaRPr kumimoji="1" lang="en-US" altLang="ja-JP" sz="1200" dirty="0"/>
          </a:p>
          <a:p>
            <a:r>
              <a:rPr kumimoji="1" lang="ja-JP" altLang="en-US" sz="1200"/>
              <a:t>例）　３・２　　▶︎　　１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②】</a:t>
            </a:r>
          </a:p>
          <a:p>
            <a:r>
              <a:rPr kumimoji="1" lang="ja-JP" altLang="en-US" sz="1200"/>
              <a:t>簡単な計算式を指示する。</a:t>
            </a:r>
            <a:endParaRPr kumimoji="1" lang="en-US" altLang="ja-JP" sz="1200" dirty="0"/>
          </a:p>
          <a:p>
            <a:r>
              <a:rPr kumimoji="1" lang="ja-JP" altLang="en-US" sz="1200"/>
              <a:t>答えの数の動作と発声を行なう。</a:t>
            </a:r>
            <a:endParaRPr kumimoji="1" lang="en-US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/>
              <a:t>例）　３ー２は？　　▶︎　１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6A9538-0065-CDDD-4B0A-2C34B8DD7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5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食事を用意する時には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/>
              <a:t>主食・主菜・副菜</a:t>
            </a:r>
            <a:r>
              <a:rPr kumimoji="1" lang="en-US" altLang="ja-JP" dirty="0"/>
              <a:t>】</a:t>
            </a:r>
            <a:r>
              <a:rPr kumimoji="1" lang="ja-JP" altLang="en-US"/>
              <a:t>を揃える。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揃えると</a:t>
            </a:r>
            <a:r>
              <a:rPr kumimoji="1" lang="en-US" altLang="ja-JP" dirty="0"/>
              <a:t>【</a:t>
            </a:r>
            <a:r>
              <a:rPr kumimoji="1" lang="ja-JP" altLang="en-US"/>
              <a:t>五大栄養素</a:t>
            </a:r>
            <a:r>
              <a:rPr kumimoji="1" lang="en-US" altLang="ja-JP" dirty="0"/>
              <a:t>】</a:t>
            </a:r>
            <a:r>
              <a:rPr kumimoji="1" lang="ja-JP" altLang="en-US"/>
              <a:t>が摂取できる。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毎食揃う食事が理想だが、</a:t>
            </a:r>
            <a:endParaRPr kumimoji="1" lang="en-US" altLang="ja-JP" dirty="0"/>
          </a:p>
          <a:p>
            <a:r>
              <a:rPr kumimoji="1" lang="ja-JP" altLang="en-US"/>
              <a:t>難しい場合は一日の中で摂取するように心がけるとよい。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600"/>
              <a:t>彩りを加えるメリット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/>
              <a:t>・ビタミンの摂取量が増える</a:t>
            </a:r>
            <a:endParaRPr kumimoji="1" lang="en-US" altLang="ja-JP" sz="1600" dirty="0"/>
          </a:p>
          <a:p>
            <a:r>
              <a:rPr kumimoji="1" lang="ja-JP" altLang="en-US" sz="1600"/>
              <a:t>・食物繊維の摂取量が増える</a:t>
            </a:r>
            <a:endParaRPr kumimoji="1" lang="en-US" altLang="ja-JP" sz="1600" dirty="0"/>
          </a:p>
          <a:p>
            <a:r>
              <a:rPr kumimoji="1" lang="ja-JP" altLang="en-US" sz="1600"/>
              <a:t>・食欲を刺激する</a:t>
            </a:r>
            <a:endParaRPr kumimoji="1" lang="en-US" altLang="ja-JP" sz="1600" dirty="0"/>
          </a:p>
          <a:p>
            <a:r>
              <a:rPr kumimoji="1" lang="ja-JP" altLang="en-US" sz="1600"/>
              <a:t>・食事に対する満足度を上げる</a:t>
            </a:r>
            <a:endParaRPr kumimoji="1" lang="en-US" altLang="ja-JP" sz="16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n-US" altLang="ja-JP" smtClean="0"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38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トントンすりすり</a:t>
            </a:r>
            <a:endParaRPr kumimoji="1" lang="en-US" altLang="ja-JP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基本動作</a:t>
            </a:r>
            <a:r>
              <a:rPr kumimoji="1" lang="en-US" altLang="ja-JP" sz="1200" dirty="0"/>
              <a:t>】</a:t>
            </a:r>
          </a:p>
          <a:p>
            <a:r>
              <a:rPr kumimoji="1" lang="ja-JP" altLang="en-US" sz="1200"/>
              <a:t>グー：ももを叩く</a:t>
            </a:r>
            <a:endParaRPr kumimoji="1" lang="en-US" altLang="ja-JP" sz="1200" dirty="0"/>
          </a:p>
          <a:p>
            <a:r>
              <a:rPr kumimoji="1" lang="ja-JP" altLang="en-US" sz="1200"/>
              <a:t>パー：ももをさする</a:t>
            </a:r>
            <a:endParaRPr kumimoji="1" lang="en-US" altLang="ja-JP" sz="1200" dirty="0"/>
          </a:p>
          <a:p>
            <a:r>
              <a:rPr kumimoji="1" lang="ja-JP" altLang="en-US" sz="1200"/>
              <a:t>指導者の</a:t>
            </a:r>
            <a:r>
              <a:rPr kumimoji="1" lang="en-US" altLang="ja-JP" sz="1200" dirty="0"/>
              <a:t>『</a:t>
            </a:r>
            <a:r>
              <a:rPr kumimoji="1" lang="ja-JP" altLang="en-US" sz="1200"/>
              <a:t>はい</a:t>
            </a:r>
            <a:r>
              <a:rPr kumimoji="1" lang="en-US" altLang="ja-JP" sz="1200" dirty="0"/>
              <a:t>』</a:t>
            </a:r>
            <a:r>
              <a:rPr kumimoji="1" lang="ja-JP" altLang="en-US" sz="1200"/>
              <a:t>の指示で左右の手を入れ替えて動作を行う。</a:t>
            </a:r>
            <a:endParaRPr kumimoji="1" lang="en-US" altLang="ja-JP" sz="1200" dirty="0"/>
          </a:p>
          <a:p>
            <a:r>
              <a:rPr kumimoji="1" lang="ja-JP" altLang="en-US" sz="1200"/>
              <a:t>参加者は</a:t>
            </a:r>
            <a:r>
              <a:rPr kumimoji="1" lang="en-US" altLang="ja-JP" sz="1200" dirty="0"/>
              <a:t>『</a:t>
            </a:r>
            <a:r>
              <a:rPr kumimoji="1" lang="ja-JP" altLang="en-US" sz="1200"/>
              <a:t>はい</a:t>
            </a:r>
            <a:r>
              <a:rPr kumimoji="1" lang="en-US" altLang="ja-JP" sz="1200" dirty="0"/>
              <a:t>』</a:t>
            </a:r>
            <a:r>
              <a:rPr kumimoji="1" lang="ja-JP" altLang="en-US" sz="1200"/>
              <a:t>と言って入れ替えを行う。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①】</a:t>
            </a:r>
          </a:p>
          <a:p>
            <a:r>
              <a:rPr kumimoji="1" lang="ja-JP" altLang="en-US" sz="1200"/>
              <a:t>ももから浮かせて動作を行う。</a:t>
            </a:r>
            <a:endParaRPr kumimoji="1" lang="en-US" altLang="ja-JP" sz="1200" dirty="0"/>
          </a:p>
          <a:p>
            <a:r>
              <a:rPr kumimoji="1" lang="ja-JP" altLang="en-US" sz="1200"/>
              <a:t>指示と発声は基本動作と同じ。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②】</a:t>
            </a:r>
          </a:p>
          <a:p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①</a:t>
            </a:r>
            <a:r>
              <a:rPr kumimoji="1" lang="ja-JP" altLang="en-US" sz="1200"/>
              <a:t>と同じ動作。</a:t>
            </a:r>
            <a:endParaRPr kumimoji="1" lang="en-US" altLang="ja-JP" sz="1200" dirty="0"/>
          </a:p>
          <a:p>
            <a:r>
              <a:rPr kumimoji="1" lang="ja-JP" altLang="en-US" sz="1200"/>
              <a:t>参加者の発声が</a:t>
            </a:r>
            <a:r>
              <a:rPr kumimoji="1" lang="en-US" altLang="ja-JP" sz="1200" dirty="0"/>
              <a:t>『</a:t>
            </a:r>
            <a:r>
              <a:rPr kumimoji="1" lang="ja-JP" altLang="en-US" sz="1200"/>
              <a:t>ほい</a:t>
            </a:r>
            <a:r>
              <a:rPr kumimoji="1" lang="en-US" altLang="ja-JP" sz="1200" dirty="0"/>
              <a:t>』</a:t>
            </a:r>
            <a:r>
              <a:rPr kumimoji="1" lang="ja-JP" altLang="en-US" sz="1200"/>
              <a:t>に変わる。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82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全身３で止まる</a:t>
            </a:r>
            <a:endParaRPr kumimoji="1" lang="en-US" altLang="ja-JP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基本動作</a:t>
            </a:r>
            <a:r>
              <a:rPr kumimoji="1" lang="en-US" altLang="ja-JP" sz="1200" dirty="0"/>
              <a:t>】</a:t>
            </a:r>
          </a:p>
          <a:p>
            <a:r>
              <a:rPr kumimoji="1" lang="ja-JP" altLang="en-US" sz="1200"/>
              <a:t>足：開いて閉じて　を繰り返す</a:t>
            </a:r>
            <a:endParaRPr kumimoji="1" lang="en-US" altLang="ja-JP" sz="1200" dirty="0"/>
          </a:p>
          <a:p>
            <a:r>
              <a:rPr kumimoji="1" lang="ja-JP" altLang="en-US" sz="1200"/>
              <a:t>手：足と逆に両手を横にパーで開いてグーで閉じて　を繰り返す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/>
              <a:t>１</a:t>
            </a:r>
            <a:r>
              <a:rPr kumimoji="1" lang="en-US" altLang="ja-JP" sz="1200" dirty="0"/>
              <a:t>〜</a:t>
            </a:r>
            <a:r>
              <a:rPr kumimoji="1" lang="ja-JP" altLang="en-US" sz="1200"/>
              <a:t>１５までを数える。</a:t>
            </a:r>
            <a:endParaRPr kumimoji="1" lang="en-US" altLang="ja-JP" sz="1200" dirty="0"/>
          </a:p>
          <a:p>
            <a:r>
              <a:rPr kumimoji="1" lang="ja-JP" altLang="en-US" sz="1200"/>
              <a:t>動作を行いながら、３の倍数で動きを止める。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①】</a:t>
            </a:r>
          </a:p>
          <a:p>
            <a:r>
              <a:rPr kumimoji="1" lang="ja-JP" altLang="en-US" sz="1200"/>
              <a:t>３の倍数を大きな声で発声する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②】</a:t>
            </a:r>
          </a:p>
          <a:p>
            <a:r>
              <a:rPr kumimoji="1" lang="ja-JP" altLang="en-US"/>
              <a:t>スパイスアップ</a:t>
            </a:r>
            <a:r>
              <a:rPr kumimoji="1" lang="en-US" altLang="ja-JP" dirty="0"/>
              <a:t>①</a:t>
            </a:r>
            <a:r>
              <a:rPr kumimoji="1" lang="ja-JP" altLang="en-US"/>
              <a:t>３の倍数だけ英語で発声する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46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椅子に座った状態から、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１、上体を前に傾ける</a:t>
            </a:r>
            <a:endParaRPr kumimoji="1" lang="en-US" altLang="ja-JP" dirty="0"/>
          </a:p>
          <a:p>
            <a:r>
              <a:rPr kumimoji="1" lang="ja-JP" altLang="en-US"/>
              <a:t>２、足裏で床を押す</a:t>
            </a:r>
            <a:endParaRPr kumimoji="1" lang="en-US" altLang="ja-JP" dirty="0"/>
          </a:p>
          <a:p>
            <a:r>
              <a:rPr kumimoji="1" lang="ja-JP" altLang="en-US"/>
              <a:t>３、立ち上がる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/>
              <a:t>手をももの上に乗せていてもいい</a:t>
            </a:r>
            <a:endParaRPr kumimoji="1" lang="en-US" altLang="ja-JP" dirty="0"/>
          </a:p>
          <a:p>
            <a:r>
              <a:rPr kumimoji="1" lang="ja-JP" altLang="en-US"/>
              <a:t>　慣れたら立ち上がるスピードをゆっくりにする</a:t>
            </a:r>
            <a:endParaRPr kumimoji="1" lang="en-US" altLang="ja-JP" dirty="0"/>
          </a:p>
          <a:p>
            <a:r>
              <a:rPr kumimoji="1" lang="ja-JP" altLang="en-US"/>
              <a:t>　手の位置を　</a:t>
            </a:r>
            <a:r>
              <a:rPr kumimoji="1" lang="en-US" altLang="ja-JP" dirty="0"/>
              <a:t>①</a:t>
            </a:r>
            <a:r>
              <a:rPr kumimoji="1" lang="ja-JP" altLang="en-US"/>
              <a:t>前に伸ばす　</a:t>
            </a:r>
            <a:r>
              <a:rPr kumimoji="1" lang="en-US" altLang="ja-JP" dirty="0"/>
              <a:t>②</a:t>
            </a:r>
            <a:r>
              <a:rPr kumimoji="1" lang="ja-JP" altLang="en-US"/>
              <a:t>胸の前で手をクロスする　</a:t>
            </a:r>
            <a:r>
              <a:rPr kumimoji="1" lang="en-US" altLang="ja-JP" dirty="0"/>
              <a:t>③</a:t>
            </a:r>
            <a:r>
              <a:rPr kumimoji="1" lang="ja-JP" altLang="en-US"/>
              <a:t>頭の後ろに手を添える</a:t>
            </a:r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40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3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47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>
            <a:extLst>
              <a:ext uri="{FF2B5EF4-FFF2-40B4-BE49-F238E27FC236}">
                <a16:creationId xmlns:a16="http://schemas.microsoft.com/office/drawing/2014/main" id="{073C1F0B-F7A1-D404-579B-EE3E4B154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ー 2">
            <a:extLst>
              <a:ext uri="{FF2B5EF4-FFF2-40B4-BE49-F238E27FC236}">
                <a16:creationId xmlns:a16="http://schemas.microsoft.com/office/drawing/2014/main" id="{D69A36B4-BA25-A318-00A6-49783BAB0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686300"/>
            <a:ext cx="4938713" cy="355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さらに・・・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食品摂取の多様性を意識してみましょう！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主食にプラスしてこの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品目をまんべんなく摂取することで、たんぱく質や脂質、ビタミン類、微量栄養素など、実に様々な栄養素の摂取量が高く、栄養密度の濃い食事になります。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ワーク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昨日、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日で摂った食品群に〇をつけましょう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年間の追跡調査でも、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日に食べる食品数が少ない人と比べて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日９～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品とる人と比較すると、</a:t>
            </a: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認知機能の低下リスクを抑制する可能性があると報告しています。</a:t>
            </a:r>
            <a:endParaRPr lang="en-US" altLang="ja-JP" dirty="0">
              <a:solidFill>
                <a:srgbClr val="333333"/>
              </a:solidFill>
              <a:latin typeface="Hiragino Kaku Gothic ProN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★覚え方は「さあ、にぎやかにいただく」です。</a:t>
            </a:r>
            <a:endParaRPr lang="en-US" altLang="ja-JP" dirty="0">
              <a:solidFill>
                <a:srgbClr val="333333"/>
              </a:solidFill>
              <a:latin typeface="Hiragino Kaku Gothic ProN"/>
            </a:endParaRPr>
          </a:p>
          <a:p>
            <a:pPr eaLnBrk="1" hangingPunct="1">
              <a:spcBef>
                <a:spcPct val="0"/>
              </a:spcBef>
            </a:pPr>
            <a:endParaRPr lang="en-US" altLang="ja-JP" dirty="0">
              <a:solidFill>
                <a:srgbClr val="333333"/>
              </a:solidFill>
              <a:latin typeface="Hiragino Kaku Gothic ProN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主食にプラスして</a:t>
            </a:r>
            <a:r>
              <a:rPr lang="en-US" altLang="ja-JP" dirty="0">
                <a:solidFill>
                  <a:srgbClr val="333333"/>
                </a:solidFill>
                <a:latin typeface="Hiragino Kaku Gothic ProN"/>
              </a:rPr>
              <a:t>10</a:t>
            </a: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品群を</a:t>
            </a:r>
            <a:r>
              <a:rPr lang="en-US" altLang="ja-JP" dirty="0">
                <a:solidFill>
                  <a:srgbClr val="333333"/>
                </a:solidFill>
                <a:latin typeface="Hiragino Kaku Gothic ProN"/>
              </a:rPr>
              <a:t>1</a:t>
            </a: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日通してまんべんなくとることがポイントです。</a:t>
            </a:r>
            <a:endParaRPr lang="en-US" altLang="ja-JP" dirty="0">
              <a:solidFill>
                <a:srgbClr val="333333"/>
              </a:solidFill>
              <a:latin typeface="Hiragino Kaku Gothic ProN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まずは</a:t>
            </a:r>
            <a:r>
              <a:rPr lang="en-US" altLang="ja-JP" dirty="0">
                <a:solidFill>
                  <a:srgbClr val="333333"/>
                </a:solidFill>
                <a:latin typeface="Hiragino Kaku Gothic ProN"/>
              </a:rPr>
              <a:t>1</a:t>
            </a: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日</a:t>
            </a:r>
            <a:r>
              <a:rPr lang="en-US" altLang="ja-JP" dirty="0">
                <a:solidFill>
                  <a:srgbClr val="333333"/>
                </a:solidFill>
                <a:latin typeface="Hiragino Kaku Gothic ProN"/>
              </a:rPr>
              <a:t>7</a:t>
            </a:r>
            <a:r>
              <a:rPr lang="ja-JP" altLang="en-US">
                <a:solidFill>
                  <a:srgbClr val="333333"/>
                </a:solidFill>
                <a:latin typeface="Hiragino Kaku Gothic ProN"/>
              </a:rPr>
              <a:t>品群以上の食品群をとることを目標にしましょう！</a:t>
            </a:r>
            <a:endParaRPr lang="en-US" altLang="ja-JP" dirty="0">
              <a:solidFill>
                <a:srgbClr val="333333"/>
              </a:solidFill>
              <a:latin typeface="Hiragino Kaku Gothic ProN"/>
            </a:endParaRPr>
          </a:p>
          <a:p>
            <a:pPr eaLnBrk="1" hangingPunct="1">
              <a:spcBef>
                <a:spcPct val="0"/>
              </a:spcBef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/>
          </a:p>
        </p:txBody>
      </p:sp>
      <p:sp>
        <p:nvSpPr>
          <p:cNvPr id="67588" name="スライド番号プレースホルダー 3">
            <a:extLst>
              <a:ext uri="{FF2B5EF4-FFF2-40B4-BE49-F238E27FC236}">
                <a16:creationId xmlns:a16="http://schemas.microsoft.com/office/drawing/2014/main" id="{EBD6CB4B-8919-73CE-FBFD-6F4237FCF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315BBCD-7EBF-4072-9DC6-9B0BF5FEF387}" type="slidenum">
              <a:rPr kumimoji="0" lang="en-US" altLang="ja-JP" sz="1200">
                <a:solidFill>
                  <a:srgbClr val="0000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pPr/>
              <a:t>9</a:t>
            </a:fld>
            <a:endParaRPr kumimoji="0" lang="en-US" altLang="ja-JP" sz="1200" dirty="0">
              <a:solidFill>
                <a:srgbClr val="0000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dirty="0"/>
              <a:t>2019/3/16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37229-CC54-45F4-A774-084C8B9A637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96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37229-CC54-45F4-A774-084C8B9A637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dirty="0"/>
              <a:t>2019/3/16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04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800"/>
              <a:t>計算じゃんけん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【</a:t>
            </a:r>
            <a:r>
              <a:rPr kumimoji="1" lang="ja-JP" altLang="en-US" sz="1800"/>
              <a:t>基本動作</a:t>
            </a:r>
            <a:r>
              <a:rPr kumimoji="1" lang="en-US" altLang="ja-JP" sz="1800" dirty="0"/>
              <a:t>】</a:t>
            </a:r>
          </a:p>
          <a:p>
            <a:r>
              <a:rPr kumimoji="1" lang="ja-JP" altLang="en-US" sz="1800"/>
              <a:t>グー：１　　チョキ：２　　パー：５　　</a:t>
            </a:r>
            <a:endParaRPr kumimoji="1" lang="en-US" altLang="ja-JP" sz="1800" dirty="0"/>
          </a:p>
          <a:p>
            <a:r>
              <a:rPr kumimoji="1" lang="ja-JP" altLang="en-US" sz="1800"/>
              <a:t>・指導者と参加者が同時にじゃんけんする　　</a:t>
            </a:r>
            <a:endParaRPr kumimoji="1" lang="en-US" altLang="ja-JP" sz="1800" dirty="0"/>
          </a:p>
          <a:p>
            <a:r>
              <a:rPr kumimoji="1" lang="ja-JP" altLang="en-US" sz="1800"/>
              <a:t>・指導者の出した手と自分の出した手の数を足した数を発声する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【</a:t>
            </a:r>
            <a:r>
              <a:rPr kumimoji="1" lang="ja-JP" altLang="en-US" sz="1800"/>
              <a:t>スパイスアップ</a:t>
            </a:r>
            <a:r>
              <a:rPr kumimoji="1" lang="en-US" altLang="ja-JP" sz="1800" dirty="0"/>
              <a:t>①】</a:t>
            </a:r>
          </a:p>
          <a:p>
            <a:r>
              <a:rPr kumimoji="1" lang="ja-JP" altLang="en-US" sz="1800"/>
              <a:t>桁を１つ増やす　　　（１０・２０・５０）</a:t>
            </a:r>
            <a:endParaRPr kumimoji="1" lang="en-US" altLang="ja-JP" sz="1800" dirty="0"/>
          </a:p>
          <a:p>
            <a:r>
              <a:rPr kumimoji="1" lang="ja-JP" altLang="en-US" sz="1800"/>
              <a:t>・足した数を発声する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【</a:t>
            </a:r>
            <a:r>
              <a:rPr kumimoji="1" lang="ja-JP" altLang="en-US" sz="1800"/>
              <a:t>スパイスアップ</a:t>
            </a:r>
            <a:r>
              <a:rPr kumimoji="1" lang="en-US" altLang="ja-JP" sz="1800" dirty="0"/>
              <a:t>②】</a:t>
            </a:r>
          </a:p>
          <a:p>
            <a:r>
              <a:rPr kumimoji="1" lang="ja-JP" altLang="en-US" sz="1800"/>
              <a:t>桁はそのまま　　　（１０・２０・５０）</a:t>
            </a:r>
            <a:endParaRPr kumimoji="1" lang="en-US" altLang="ja-JP" sz="1800" dirty="0"/>
          </a:p>
          <a:p>
            <a:r>
              <a:rPr kumimoji="1" lang="ja-JP" altLang="en-US" sz="1800"/>
              <a:t>・大きい数から小さい数を引いてその答えを発声する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【</a:t>
            </a:r>
            <a:r>
              <a:rPr kumimoji="1" lang="ja-JP" altLang="en-US" sz="1800"/>
              <a:t>スパイスアップ</a:t>
            </a:r>
            <a:r>
              <a:rPr kumimoji="1" lang="en-US" altLang="ja-JP" sz="1800" dirty="0"/>
              <a:t>③】</a:t>
            </a:r>
          </a:p>
          <a:p>
            <a:r>
              <a:rPr kumimoji="1" lang="ja-JP" altLang="en-US" sz="1800"/>
              <a:t>桁を戻す　　　（１・２・５）</a:t>
            </a:r>
            <a:endParaRPr kumimoji="1" lang="en-US" altLang="ja-JP" sz="1800" dirty="0"/>
          </a:p>
          <a:p>
            <a:r>
              <a:rPr kumimoji="1" lang="ja-JP" altLang="en-US" sz="1800"/>
              <a:t>・掛けた数を発声する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5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/>
              <a:t>全身じゃんけん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基本動作</a:t>
            </a:r>
            <a:r>
              <a:rPr kumimoji="1" lang="en-US" altLang="ja-JP" sz="1200" dirty="0"/>
              <a:t>】</a:t>
            </a:r>
          </a:p>
          <a:p>
            <a:r>
              <a:rPr kumimoji="1" lang="ja-JP" altLang="en-US" sz="1200"/>
              <a:t>グー：足は閉じる。手は肩の前でクロスする</a:t>
            </a:r>
            <a:endParaRPr kumimoji="1" lang="en-US" altLang="ja-JP" sz="1200" dirty="0"/>
          </a:p>
          <a:p>
            <a:r>
              <a:rPr kumimoji="1" lang="ja-JP" altLang="en-US" sz="1200"/>
              <a:t>チョキ：足はどちらかを前に出す。手は両手でチョキを行い、指先を前に向けるように腕を伸ばして出す　　</a:t>
            </a:r>
            <a:endParaRPr kumimoji="1" lang="en-US" altLang="ja-JP" sz="1200" dirty="0"/>
          </a:p>
          <a:p>
            <a:r>
              <a:rPr kumimoji="1" lang="ja-JP" altLang="en-US" sz="1200"/>
              <a:t>パー：足を開く。両手をバンザイのように斜め上に伸ばす。</a:t>
            </a:r>
            <a:endParaRPr kumimoji="1" lang="en-US" altLang="ja-JP" sz="1200" dirty="0"/>
          </a:p>
          <a:p>
            <a:r>
              <a:rPr kumimoji="1" lang="ja-JP" altLang="en-US" sz="1200"/>
              <a:t>・指導者の出した手を見た後に、後出しじゃんけんする　　</a:t>
            </a:r>
            <a:endParaRPr kumimoji="1" lang="en-US" altLang="ja-JP" sz="1200" dirty="0"/>
          </a:p>
          <a:p>
            <a:r>
              <a:rPr kumimoji="1" lang="ja-JP" altLang="en-US" sz="1200"/>
              <a:t>・指導者の出した手と同じ物を出しながら発声する。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①】</a:t>
            </a:r>
          </a:p>
          <a:p>
            <a:r>
              <a:rPr kumimoji="1" lang="ja-JP" altLang="en-US" sz="1200"/>
              <a:t>勝つものとその発声をする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②】</a:t>
            </a:r>
          </a:p>
          <a:p>
            <a:r>
              <a:rPr kumimoji="1" lang="ja-JP" altLang="en-US" sz="1200"/>
              <a:t>負けるものとその発声をする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en-US" altLang="ja-JP" sz="1200" dirty="0"/>
              <a:t>【</a:t>
            </a:r>
            <a:r>
              <a:rPr kumimoji="1" lang="ja-JP" altLang="en-US" sz="1200"/>
              <a:t>スパイスアップ</a:t>
            </a:r>
            <a:r>
              <a:rPr kumimoji="1" lang="en-US" altLang="ja-JP" sz="1200" dirty="0"/>
              <a:t>③】</a:t>
            </a:r>
          </a:p>
          <a:p>
            <a:r>
              <a:rPr kumimoji="1" lang="ja-JP" altLang="en-US" sz="1200"/>
              <a:t>指示が口頭。</a:t>
            </a:r>
            <a:endParaRPr kumimoji="1" lang="en-US" altLang="ja-JP" sz="1200" dirty="0"/>
          </a:p>
          <a:p>
            <a:r>
              <a:rPr kumimoji="1" lang="ja-JP" altLang="en-US" sz="1200"/>
              <a:t>その指示に負けるものとその発声をする</a:t>
            </a:r>
            <a:endParaRPr kumimoji="1" lang="en-US" altLang="ja-JP" sz="1200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D533C-E2BF-4FC7-97B8-BD32A8D192C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1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506116-1FB9-2EA6-B3ED-AC0B8258A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1447DB-66C5-37C5-0FE7-5EBD1149C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FAFB63-3948-3134-3056-6EB5A508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98599-00C5-CA29-9F33-1429B9FA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FD4C52-E919-E70E-1F94-20749304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2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C71ABF-5640-FAAA-A975-CA65511B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5B89B0-4ADF-1CB5-22CA-9EE3C8533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739890-7293-5C2B-24CD-5E4C670C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6AF64-DC54-C148-00DE-BF26B92A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B93700-AB1E-9098-8ADA-73A250FF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1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384419-2E53-40FC-4DCD-943DE9037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CFDCEC-D3DF-0CF8-F5A1-C1673FECE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83410E-9D9D-FD9A-9BAA-48A83189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C10A9-A963-DD4F-0233-B0689CED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AAC66-0613-CA84-B40C-1AA80FE9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34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B42EB-76A0-9D98-596D-AD4E2420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620A02-7581-A12C-3312-82F2E62F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4F5C34-C06F-7864-5903-7AE39762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5798F9-EC1B-7ADC-B7F6-E14AC508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5F44E-1AF5-3AD0-C075-DA98572C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0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417B0-39D0-9F69-ED3D-824AA761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B86BC2-CB53-483A-B0CE-2EC0F3C37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11CA40-760D-52C0-FD7F-DB40678F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A74A7A-F723-85D7-D0CD-DA53F1E6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9F0F69-E585-BF2D-83B9-7E9F0DF4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DDC6F6-A5AC-20CE-50A8-6341893E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FC5E24-92A5-8B48-B97A-E7F3AF8E7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29C81E-7C20-A75E-1090-78A822B26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4F0173-F4BD-009A-688B-0028AE89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466F25-E947-3874-13AA-457AB230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3081A2-AE00-4F5F-C63B-918E6B2B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1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2F4BB-8654-2542-B5A9-239BD0F0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7D8BE0-2501-0065-BF5D-518EDDD9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C5221D-9C3B-0B55-66B1-432A9BBB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B2D2BE8-D721-3D59-FA56-7E362FB39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1AA92C-FD1A-CFF6-1804-8D41EA75C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3A8D1E-2723-D398-236E-B62A2FB7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FC2B24-DB05-107D-81B6-8C9F69FE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9046E0E-01A7-576E-F30A-D8AB109E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5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F1C97-524A-AE2C-33FE-531F14F5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84B0C9-9451-4851-C075-1F98181C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2EE4CF-37B9-82C1-B84F-DAFAF9EB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658908-1BF3-1F52-0B97-198C5D23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78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5B7733-E12F-E356-891F-4A02AEAE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E938188-AFBA-9BC6-5DF0-D8DE3373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2F0835-1813-2B4D-B0A5-AEE0AF95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55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1D1618-6EE8-1DD1-E4F1-042CC0BB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748D07-799C-FB0F-5C93-4BCD25CE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CE6C0B-51BC-7CE2-5824-A76E0378E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24A869-6077-5188-965A-A24B95C3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D4E3FF-000F-5F3E-BD30-A85BA62E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FF1949-A244-A5CD-9D4A-CE3FC3C4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79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74284-3487-3249-4C71-EB84A3DA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09FEB37-4D3C-D878-3332-DF435A043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BED0E7-4D79-ED99-FEE5-DB47DBC40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9BF11E-36C7-C4D6-9991-5B854C13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BBAAC1-20CC-70BC-EFB8-3C5F35A9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DEA0BF-2F9C-0B27-A831-07246CD7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39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2594308-0F87-5641-712A-E26A2A4C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31190B-784D-B516-70A0-093D407B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0CEEB-575F-4CB9-8D65-20EE9AB82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7DB5-CE4B-4B68-8975-8BA40B3E6AD8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2033CF-72FC-7659-6E44-3DDB098FC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AACEBA-B0F8-5285-6824-EC9C24C38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0CDF-E4C8-4C19-9EB2-B29AB885C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q.net/japanese-breakfast-000340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8C66BE-6222-6F3C-F932-5F1F18F2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472"/>
            <a:ext cx="9144000" cy="2387600"/>
          </a:xfrm>
        </p:spPr>
        <p:txBody>
          <a:bodyPr/>
          <a:lstStyle/>
          <a:p>
            <a:r>
              <a:rPr kumimoji="1" lang="ja-JP" altLang="en-US"/>
              <a:t>タイトルは自由に</a:t>
            </a:r>
            <a:br>
              <a:rPr kumimoji="1" lang="en-US" altLang="ja-JP"/>
            </a:br>
            <a:r>
              <a:rPr kumimoji="1" lang="ja-JP" altLang="en-US"/>
              <a:t>変更してください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8220A7-70AE-B867-071B-BA1DDFD38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059"/>
            <a:ext cx="9144000" cy="1655762"/>
          </a:xfrm>
        </p:spPr>
        <p:txBody>
          <a:bodyPr/>
          <a:lstStyle/>
          <a:p>
            <a:r>
              <a:rPr kumimoji="1" lang="ja-JP" altLang="en-US"/>
              <a:t>名前</a:t>
            </a:r>
          </a:p>
        </p:txBody>
      </p:sp>
    </p:spTree>
    <p:extLst>
      <p:ext uri="{BB962C8B-B14F-4D97-AF65-F5344CB8AC3E}">
        <p14:creationId xmlns:p14="http://schemas.microsoft.com/office/powerpoint/2010/main" val="252604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602786-AF30-4107-9394-626FD25C45D0}"/>
              </a:ext>
            </a:extLst>
          </p:cNvPr>
          <p:cNvSpPr txBox="1"/>
          <p:nvPr/>
        </p:nvSpPr>
        <p:spPr>
          <a:xfrm>
            <a:off x="2578608" y="620689"/>
            <a:ext cx="7086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ja-JP" altLang="en-US" sz="4800" u="sng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お口の体操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17A397-5767-4912-AA2A-E7D8E087EAB2}"/>
              </a:ext>
            </a:extLst>
          </p:cNvPr>
          <p:cNvSpPr txBox="1"/>
          <p:nvPr/>
        </p:nvSpPr>
        <p:spPr>
          <a:xfrm>
            <a:off x="905256" y="2564905"/>
            <a:ext cx="10597896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ja-JP" altLang="en-US" sz="9600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パ ・ タ ・ カ ・ ラ</a:t>
            </a:r>
          </a:p>
        </p:txBody>
      </p:sp>
    </p:spTree>
    <p:extLst>
      <p:ext uri="{BB962C8B-B14F-4D97-AF65-F5344CB8AC3E}">
        <p14:creationId xmlns:p14="http://schemas.microsoft.com/office/powerpoint/2010/main" val="135316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602786-AF30-4107-9394-626FD25C45D0}"/>
              </a:ext>
            </a:extLst>
          </p:cNvPr>
          <p:cNvSpPr txBox="1"/>
          <p:nvPr/>
        </p:nvSpPr>
        <p:spPr>
          <a:xfrm>
            <a:off x="9426951" y="548680"/>
            <a:ext cx="923330" cy="3528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en-US" altLang="ja-JP" sz="4800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lang="ja-JP" altLang="en-US" sz="4800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早口言葉</a:t>
            </a:r>
            <a:r>
              <a:rPr lang="en-US" altLang="ja-JP" sz="4800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endParaRPr lang="ja-JP" altLang="en-US" sz="4800" dirty="0">
              <a:solidFill>
                <a:prstClr val="black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17A397-5767-4912-AA2A-E7D8E087EAB2}"/>
              </a:ext>
            </a:extLst>
          </p:cNvPr>
          <p:cNvSpPr txBox="1"/>
          <p:nvPr/>
        </p:nvSpPr>
        <p:spPr>
          <a:xfrm>
            <a:off x="6514551" y="260648"/>
            <a:ext cx="1431161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5400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老若男女で新緑散策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0B6802-046C-499F-947E-8F7EA4EB7FEA}"/>
              </a:ext>
            </a:extLst>
          </p:cNvPr>
          <p:cNvSpPr txBox="1"/>
          <p:nvPr/>
        </p:nvSpPr>
        <p:spPr>
          <a:xfrm>
            <a:off x="3176107" y="224644"/>
            <a:ext cx="1292662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4800" dirty="0">
                <a:solidFill>
                  <a:prstClr val="black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七夕飾りがバナナと高菜</a:t>
            </a:r>
          </a:p>
        </p:txBody>
      </p:sp>
    </p:spTree>
    <p:extLst>
      <p:ext uri="{BB962C8B-B14F-4D97-AF65-F5344CB8AC3E}">
        <p14:creationId xmlns:p14="http://schemas.microsoft.com/office/powerpoint/2010/main" val="22233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DD7AE-B193-4071-A265-514F6C26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101803"/>
            <a:ext cx="11402568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脳と体を元気に保つ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のお話し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BB70035-65AF-4258-B193-CE4CED4AB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7399" r="23973" b="12400"/>
          <a:stretch/>
        </p:blipFill>
        <p:spPr>
          <a:xfrm>
            <a:off x="5030598" y="2659311"/>
            <a:ext cx="2197916" cy="348982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879D40-BBD7-4235-907F-A5993CB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CFB5846-AF33-4211-8760-A7FD359A0DD9}"/>
              </a:ext>
            </a:extLst>
          </p:cNvPr>
          <p:cNvSpPr/>
          <p:nvPr/>
        </p:nvSpPr>
        <p:spPr>
          <a:xfrm>
            <a:off x="4518870" y="3797637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体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FFC2DBF-9991-4BF7-ABEB-4C3C53CA5AF5}"/>
              </a:ext>
            </a:extLst>
          </p:cNvPr>
          <p:cNvSpPr/>
          <p:nvPr/>
        </p:nvSpPr>
        <p:spPr>
          <a:xfrm>
            <a:off x="5584272" y="1893337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5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脳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EEA6862-1B55-407B-AE23-EA479A350FAE}"/>
              </a:ext>
            </a:extLst>
          </p:cNvPr>
          <p:cNvSpPr/>
          <p:nvPr/>
        </p:nvSpPr>
        <p:spPr>
          <a:xfrm>
            <a:off x="6616118" y="3797638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栄</a:t>
            </a:r>
          </a:p>
        </p:txBody>
      </p:sp>
      <p:sp>
        <p:nvSpPr>
          <p:cNvPr id="10" name="星: 5 pt 9">
            <a:extLst>
              <a:ext uri="{FF2B5EF4-FFF2-40B4-BE49-F238E27FC236}">
                <a16:creationId xmlns:a16="http://schemas.microsoft.com/office/drawing/2014/main" id="{6AB0B5D0-EA7F-42EA-A760-3E82B7D0E296}"/>
              </a:ext>
            </a:extLst>
          </p:cNvPr>
          <p:cNvSpPr/>
          <p:nvPr/>
        </p:nvSpPr>
        <p:spPr>
          <a:xfrm>
            <a:off x="6476608" y="1525988"/>
            <a:ext cx="570451" cy="564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309900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9614F8-E213-6F78-06BB-3ADFC4D3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240" y="174618"/>
            <a:ext cx="8686800" cy="1325563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脳に良い生活習慣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新たな刺激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6B2B70-DC3E-EAB2-FEF2-B82FDA07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62" y="1509601"/>
            <a:ext cx="8220268" cy="2314608"/>
          </a:xfrm>
          <a:ln w="5715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慣れない事、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やったことないことをする！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43E074-8371-0D28-9D89-9EA72B03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052C8A-7324-764D-038A-8AD6CE230ADE}"/>
              </a:ext>
            </a:extLst>
          </p:cNvPr>
          <p:cNvSpPr txBox="1"/>
          <p:nvPr/>
        </p:nvSpPr>
        <p:spPr>
          <a:xfrm>
            <a:off x="2074506" y="4720567"/>
            <a:ext cx="8220269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使われていない脳細胞に刺激が入る！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F40F70E-118F-DA03-CC80-0EFEDF348619}"/>
              </a:ext>
            </a:extLst>
          </p:cNvPr>
          <p:cNvSpPr/>
          <p:nvPr/>
        </p:nvSpPr>
        <p:spPr>
          <a:xfrm>
            <a:off x="5657458" y="4133461"/>
            <a:ext cx="877077" cy="4758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2E1AD9-FE86-7E1E-9AF2-87CF96284A96}"/>
              </a:ext>
            </a:extLst>
          </p:cNvPr>
          <p:cNvSpPr txBox="1"/>
          <p:nvPr/>
        </p:nvSpPr>
        <p:spPr>
          <a:xfrm>
            <a:off x="2142931" y="5685891"/>
            <a:ext cx="8220269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rgbClr val="051BB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</a:t>
            </a:r>
            <a:r>
              <a:rPr lang="ja-JP" altLang="en-US" sz="3600" b="1" dirty="0">
                <a:solidFill>
                  <a:srgbClr val="051BB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．何ができそうですか？</a:t>
            </a:r>
          </a:p>
        </p:txBody>
      </p:sp>
    </p:spTree>
    <p:extLst>
      <p:ext uri="{BB962C8B-B14F-4D97-AF65-F5344CB8AC3E}">
        <p14:creationId xmlns:p14="http://schemas.microsoft.com/office/powerpoint/2010/main" val="191661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6462" y="3893310"/>
            <a:ext cx="6399075" cy="1325563"/>
          </a:xfrm>
        </p:spPr>
        <p:txBody>
          <a:bodyPr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わくわくバイバイ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327267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6462" y="3893310"/>
            <a:ext cx="6399075" cy="1325563"/>
          </a:xfrm>
        </p:spPr>
        <p:txBody>
          <a:bodyPr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「３で止まる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21591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BB70035-65AF-4258-B193-CE4CED4AB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7399" r="23973" b="12400"/>
          <a:stretch/>
        </p:blipFill>
        <p:spPr>
          <a:xfrm>
            <a:off x="4997042" y="3080199"/>
            <a:ext cx="2197916" cy="348982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879D40-BBD7-4235-907F-A5993CB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816" y="6319774"/>
            <a:ext cx="2743200" cy="365125"/>
          </a:xfrm>
        </p:spPr>
        <p:txBody>
          <a:bodyPr/>
          <a:lstStyle/>
          <a:p>
            <a:fld id="{A98C69BB-928F-49F1-9A38-C9E09CD6F89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CFB5846-AF33-4211-8760-A7FD359A0DD9}"/>
              </a:ext>
            </a:extLst>
          </p:cNvPr>
          <p:cNvSpPr/>
          <p:nvPr/>
        </p:nvSpPr>
        <p:spPr>
          <a:xfrm>
            <a:off x="4485314" y="4218525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体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FFC2DBF-9991-4BF7-ABEB-4C3C53CA5AF5}"/>
              </a:ext>
            </a:extLst>
          </p:cNvPr>
          <p:cNvSpPr/>
          <p:nvPr/>
        </p:nvSpPr>
        <p:spPr>
          <a:xfrm>
            <a:off x="5550716" y="2314225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5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脳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EEA6862-1B55-407B-AE23-EA479A350FAE}"/>
              </a:ext>
            </a:extLst>
          </p:cNvPr>
          <p:cNvSpPr/>
          <p:nvPr/>
        </p:nvSpPr>
        <p:spPr>
          <a:xfrm>
            <a:off x="6582562" y="4218526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栄</a:t>
            </a:r>
          </a:p>
        </p:txBody>
      </p:sp>
      <p:sp>
        <p:nvSpPr>
          <p:cNvPr id="10" name="星: 5 pt 9">
            <a:extLst>
              <a:ext uri="{FF2B5EF4-FFF2-40B4-BE49-F238E27FC236}">
                <a16:creationId xmlns:a16="http://schemas.microsoft.com/office/drawing/2014/main" id="{6AB0B5D0-EA7F-42EA-A760-3E82B7D0E296}"/>
              </a:ext>
            </a:extLst>
          </p:cNvPr>
          <p:cNvSpPr/>
          <p:nvPr/>
        </p:nvSpPr>
        <p:spPr>
          <a:xfrm>
            <a:off x="6443052" y="1946876"/>
            <a:ext cx="570451" cy="564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70E35CC-426E-EDD1-653C-74CB77DC0344}"/>
              </a:ext>
            </a:extLst>
          </p:cNvPr>
          <p:cNvSpPr txBox="1">
            <a:spLocks/>
          </p:cNvSpPr>
          <p:nvPr/>
        </p:nvSpPr>
        <p:spPr>
          <a:xfrm>
            <a:off x="813816" y="287980"/>
            <a:ext cx="10789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いつまでも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元気で輝ける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ために</a:t>
            </a:r>
            <a:br>
              <a:rPr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脳と体を元気に保つ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お話をしました。</a:t>
            </a:r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C49064B5-D577-3BA3-512C-283A8CBF9D25}"/>
              </a:ext>
            </a:extLst>
          </p:cNvPr>
          <p:cNvSpPr/>
          <p:nvPr/>
        </p:nvSpPr>
        <p:spPr>
          <a:xfrm>
            <a:off x="7518996" y="3827492"/>
            <a:ext cx="570451" cy="564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/>
          </a:p>
        </p:txBody>
      </p:sp>
      <p:sp>
        <p:nvSpPr>
          <p:cNvPr id="13" name="星: 5 pt 12">
            <a:extLst>
              <a:ext uri="{FF2B5EF4-FFF2-40B4-BE49-F238E27FC236}">
                <a16:creationId xmlns:a16="http://schemas.microsoft.com/office/drawing/2014/main" id="{E2C202B9-023B-91EF-11A4-C6969B5B2822}"/>
              </a:ext>
            </a:extLst>
          </p:cNvPr>
          <p:cNvSpPr/>
          <p:nvPr/>
        </p:nvSpPr>
        <p:spPr>
          <a:xfrm>
            <a:off x="3943163" y="3827492"/>
            <a:ext cx="570451" cy="564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36958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53312" y="388103"/>
            <a:ext cx="9692640" cy="175432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さらに元気に輝ける</a:t>
            </a:r>
            <a:endParaRPr lang="en-US" altLang="ja-JP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ja-JP" alt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ポイント！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0920" y="2943804"/>
            <a:ext cx="7881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会ってお話し</a:t>
            </a: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ましょう！</a:t>
            </a:r>
          </a:p>
        </p:txBody>
      </p:sp>
      <p:sp>
        <p:nvSpPr>
          <p:cNvPr id="10" name="右矢印 9"/>
          <p:cNvSpPr/>
          <p:nvPr/>
        </p:nvSpPr>
        <p:spPr>
          <a:xfrm>
            <a:off x="1922355" y="4351457"/>
            <a:ext cx="618565" cy="60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9222" y="4310244"/>
            <a:ext cx="834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健康寿命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が延びると言われています！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47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</p:nvPr>
        </p:nvGraphicFramePr>
        <p:xfrm>
          <a:off x="1820216" y="1442436"/>
          <a:ext cx="8010659" cy="51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820216" y="334851"/>
            <a:ext cx="8628845" cy="95303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人とのつながり</a:t>
            </a:r>
            <a:r>
              <a:rPr lang="en-US" altLang="ja-JP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が健康に必要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94353" y="1880315"/>
            <a:ext cx="180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（某大学研究より）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820216" y="2508529"/>
            <a:ext cx="2285621" cy="427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55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3284984"/>
            <a:ext cx="2402786" cy="3284984"/>
          </a:xfrm>
          <a:prstGeom prst="rect">
            <a:avLst/>
          </a:prstGeom>
          <a:noFill/>
        </p:spPr>
      </p:pic>
      <p:pic>
        <p:nvPicPr>
          <p:cNvPr id="5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52184" y="3284984"/>
            <a:ext cx="2421750" cy="3284984"/>
          </a:xfrm>
          <a:prstGeom prst="rect">
            <a:avLst/>
          </a:prstGeom>
          <a:noFill/>
        </p:spPr>
      </p:pic>
      <p:sp>
        <p:nvSpPr>
          <p:cNvPr id="8" name="縦巻き 7"/>
          <p:cNvSpPr/>
          <p:nvPr/>
        </p:nvSpPr>
        <p:spPr>
          <a:xfrm>
            <a:off x="4799856" y="476672"/>
            <a:ext cx="3024336" cy="5760640"/>
          </a:xfrm>
          <a:prstGeom prst="verticalScroll">
            <a:avLst/>
          </a:prstGeom>
          <a:solidFill>
            <a:srgbClr val="FF6161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ja-JP" alt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生涯現役！</a:t>
            </a:r>
          </a:p>
        </p:txBody>
      </p:sp>
      <p:pic>
        <p:nvPicPr>
          <p:cNvPr id="80904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404665"/>
            <a:ext cx="2381250" cy="2390775"/>
          </a:xfrm>
          <a:prstGeom prst="rect">
            <a:avLst/>
          </a:prstGeom>
          <a:noFill/>
        </p:spPr>
      </p:pic>
      <p:pic>
        <p:nvPicPr>
          <p:cNvPr id="10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79576" y="548681"/>
            <a:ext cx="2155254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9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C2476-7C96-1AE8-E953-93E64310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2203932"/>
            <a:ext cx="11241741" cy="24501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脳と体の</a:t>
            </a:r>
            <a:r>
              <a:rPr lang="ja-JP" altLang="en-US" sz="4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機能が</a:t>
            </a:r>
            <a:br>
              <a:rPr lang="en-US" altLang="ja-JP" sz="4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早く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低下する人・しない人の違いは？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F2AA7E-9F0F-01E7-E425-87B49E71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07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7411" y="2513107"/>
            <a:ext cx="8161898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90602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497CD-9118-C22C-4064-63DFCC49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3D8AAC-3E30-05E2-2886-39725F3A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8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15EA-6094-2517-43A9-5630A05D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2AC0E-8D3B-203C-9A63-19BEA15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2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kumimoji="1"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オープニングシナプソロジーの別パターン</a:t>
            </a:r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kumimoji="1" lang="ja-JP" altLang="en-US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355AA81-55CF-8F5C-8F5D-32EE9E0A9F2D}"/>
              </a:ext>
            </a:extLst>
          </p:cNvPr>
          <p:cNvSpPr txBox="1">
            <a:spLocks/>
          </p:cNvSpPr>
          <p:nvPr/>
        </p:nvSpPr>
        <p:spPr>
          <a:xfrm>
            <a:off x="838200" y="1184821"/>
            <a:ext cx="10515600" cy="183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別パターンスライド</a:t>
            </a:r>
            <a:endParaRPr lang="en-US" altLang="ja-JP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必要に応じて使ってください。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73983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ACDC1-C07A-E3E0-4AD8-4E17AEBA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96CAD7-DB8C-879A-AF4F-5C14D4E8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989" y="3902454"/>
            <a:ext cx="5678021" cy="1325563"/>
          </a:xfrm>
        </p:spPr>
        <p:txBody>
          <a:bodyPr/>
          <a:lstStyle/>
          <a:p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「計算じゃんけん</a:t>
            </a:r>
            <a:r>
              <a:rPr kumimoji="1"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D468800-671E-93DD-3FF5-DEF85095E016}"/>
              </a:ext>
            </a:extLst>
          </p:cNvPr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354719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45C1-0B2A-4C3D-DD33-764864FB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F244AB-AD31-3180-4C1A-E96F3055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989" y="3902454"/>
            <a:ext cx="5678021" cy="1325563"/>
          </a:xfrm>
        </p:spPr>
        <p:txBody>
          <a:bodyPr/>
          <a:lstStyle/>
          <a:p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「全身</a:t>
            </a:r>
            <a:r>
              <a:rPr kumimoji="1"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じゃん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けん」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F4FCBA2-99FE-970E-23BB-C612E28B8975}"/>
              </a:ext>
            </a:extLst>
          </p:cNvPr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348379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4DD32-DE02-1491-8E5B-CFFBEC496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1CC3F-04D3-17CB-7302-D48BBC84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2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</a:t>
            </a:r>
            <a:r>
              <a:rPr kumimoji="1"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の別パターン</a:t>
            </a:r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kumimoji="1" lang="ja-JP" altLang="en-US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016ACEA-2207-76F2-9147-FFB3DAACD44F}"/>
              </a:ext>
            </a:extLst>
          </p:cNvPr>
          <p:cNvSpPr txBox="1">
            <a:spLocks/>
          </p:cNvSpPr>
          <p:nvPr/>
        </p:nvSpPr>
        <p:spPr>
          <a:xfrm>
            <a:off x="838200" y="1184821"/>
            <a:ext cx="10515600" cy="183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別パターンスライド</a:t>
            </a:r>
            <a:endParaRPr lang="en-US" altLang="ja-JP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必要に応じて使ってください。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35677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91AB5-7971-2904-8285-BE2014127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1ED62C-2074-F2B1-2D3D-5CBBD567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20" y="1699404"/>
            <a:ext cx="8366761" cy="2656936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体を倒して</a:t>
            </a:r>
            <a:br>
              <a:rPr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ゆっくり立ち上がる運動</a:t>
            </a:r>
            <a:endParaRPr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043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F74FF-039F-3A25-799B-06EE16C2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2AE08-9657-84F4-B927-2216FAD7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020" y="3769451"/>
            <a:ext cx="6923330" cy="1325563"/>
          </a:xfrm>
        </p:spPr>
        <p:txBody>
          <a:bodyPr/>
          <a:lstStyle/>
          <a:p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「筋肉喜ぶ！３動作</a:t>
            </a:r>
            <a:r>
              <a:rPr kumimoji="1"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CE61530-BDAA-6544-563F-6F9C4EB5984F}"/>
              </a:ext>
            </a:extLst>
          </p:cNvPr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1365909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382CA-9CFF-78ED-41D4-F9E7EE66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C6F547-28F6-CD4C-38E1-B5179056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2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kumimoji="1"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栄養の別パターン</a:t>
            </a:r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kumimoji="1" lang="ja-JP" altLang="en-US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57D53D8-5F09-CB7A-AECC-070678184C29}"/>
              </a:ext>
            </a:extLst>
          </p:cNvPr>
          <p:cNvSpPr txBox="1">
            <a:spLocks/>
          </p:cNvSpPr>
          <p:nvPr/>
        </p:nvSpPr>
        <p:spPr>
          <a:xfrm>
            <a:off x="838200" y="1184821"/>
            <a:ext cx="10515600" cy="183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別パターンスライド</a:t>
            </a:r>
            <a:endParaRPr lang="en-US" altLang="ja-JP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必要に応じて使ってください。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87484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D268D-8606-49DB-88FB-EDF91716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食事で揃えたいもの</a:t>
            </a:r>
            <a:endParaRPr kumimoji="1" lang="ja-JP" altLang="en-US" sz="54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3FE93D4-E062-44EA-B6C8-44C19F158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43633" y="1544244"/>
            <a:ext cx="3561276" cy="2374185"/>
          </a:xfr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AAD159E6-0790-4CB4-9BDB-B802DD5082C7}"/>
              </a:ext>
            </a:extLst>
          </p:cNvPr>
          <p:cNvSpPr txBox="1">
            <a:spLocks/>
          </p:cNvSpPr>
          <p:nvPr/>
        </p:nvSpPr>
        <p:spPr>
          <a:xfrm>
            <a:off x="2052308" y="381412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575" b="1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主食・主菜</a:t>
            </a:r>
            <a:r>
              <a:rPr lang="ja-JP" altLang="en-US" sz="3575" b="1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・副菜　</a:t>
            </a:r>
            <a:r>
              <a:rPr lang="ja-JP" altLang="en-US" sz="3575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が</a:t>
            </a:r>
            <a:r>
              <a:rPr lang="ja-JP" altLang="en-US" sz="3575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三食揃った食事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52E3D09-CEA5-383A-C164-854817C83FF5}"/>
              </a:ext>
            </a:extLst>
          </p:cNvPr>
          <p:cNvSpPr txBox="1">
            <a:spLocks/>
          </p:cNvSpPr>
          <p:nvPr/>
        </p:nvSpPr>
        <p:spPr>
          <a:xfrm>
            <a:off x="2214882" y="4625377"/>
            <a:ext cx="1242582" cy="145988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ご飯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パン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麺類</a:t>
            </a:r>
            <a:endParaRPr lang="ja-JP" altLang="en-US" sz="3575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1D6233D-FC92-0C1F-5A5E-EAF009E3347A}"/>
              </a:ext>
            </a:extLst>
          </p:cNvPr>
          <p:cNvSpPr txBox="1">
            <a:spLocks/>
          </p:cNvSpPr>
          <p:nvPr/>
        </p:nvSpPr>
        <p:spPr>
          <a:xfrm>
            <a:off x="3569051" y="4850751"/>
            <a:ext cx="1242582" cy="1784988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肉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魚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卵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大豆製品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/>
            <a:endParaRPr lang="en-US" altLang="ja-JP" sz="28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2462B50-0A72-B7CC-5ACB-C3DE35266B9A}"/>
              </a:ext>
            </a:extLst>
          </p:cNvPr>
          <p:cNvSpPr txBox="1">
            <a:spLocks/>
          </p:cNvSpPr>
          <p:nvPr/>
        </p:nvSpPr>
        <p:spPr>
          <a:xfrm>
            <a:off x="5022212" y="4583812"/>
            <a:ext cx="1242582" cy="145988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野菜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きのこ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海藻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3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C2476-7C96-1AE8-E953-93E64310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8753"/>
            <a:ext cx="7886700" cy="114300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本日のお話</a:t>
            </a:r>
            <a:r>
              <a:rPr kumimoji="1" lang="en-US" altLang="ja-JP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EDAA87-6746-20BE-DD6A-5D338CDA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01753"/>
            <a:ext cx="7886700" cy="629708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b="1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生涯現役！脳と心を元気に保つ</a:t>
            </a:r>
            <a:endParaRPr lang="en-US" altLang="ja-JP" b="1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F2AA7E-9F0F-01E7-E425-87B49E71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BED938D-69D7-C565-E606-851827D32EFD}"/>
              </a:ext>
            </a:extLst>
          </p:cNvPr>
          <p:cNvSpPr txBox="1">
            <a:spLocks/>
          </p:cNvSpPr>
          <p:nvPr/>
        </p:nvSpPr>
        <p:spPr>
          <a:xfrm>
            <a:off x="3335548" y="1810035"/>
            <a:ext cx="6472629" cy="466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6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</a:t>
            </a: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のお話し</a:t>
            </a:r>
            <a:endParaRPr lang="en-US" altLang="ja-JP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6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</a:t>
            </a: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のお話</a:t>
            </a:r>
            <a:endParaRPr lang="en-US" altLang="ja-JP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6000" b="1" dirty="0">
                <a:solidFill>
                  <a:srgbClr val="051BB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</a:t>
            </a: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のお話</a:t>
            </a:r>
          </a:p>
        </p:txBody>
      </p:sp>
    </p:spTree>
    <p:extLst>
      <p:ext uri="{BB962C8B-B14F-4D97-AF65-F5344CB8AC3E}">
        <p14:creationId xmlns:p14="http://schemas.microsoft.com/office/powerpoint/2010/main" val="78158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6185" y="304800"/>
            <a:ext cx="11179629" cy="794657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ja-JP" altLang="en-US" sz="60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6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食事に彩りを加えよう</a:t>
            </a:r>
            <a:endParaRPr lang="ja-JP" altLang="en-US" sz="6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3811" y="1286493"/>
            <a:ext cx="10662558" cy="5046955"/>
          </a:xfrm>
        </p:spPr>
        <p:txBody>
          <a:bodyPr rtlCol="0">
            <a:noAutofit/>
          </a:bodyPr>
          <a:lstStyle/>
          <a:p>
            <a:pPr marL="45720" indent="0" rtl="0">
              <a:lnSpc>
                <a:spcPct val="100000"/>
              </a:lnSpc>
              <a:buNone/>
            </a:pPr>
            <a:r>
              <a:rPr lang="ja-JP" altLang="en-US" sz="6000" b="1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赤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・・トマト、パプリカ、人参、鮭、肉 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etc..</a:t>
            </a:r>
            <a:endParaRPr lang="en-US" altLang="ja-JP" sz="3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" indent="0" rtl="0">
              <a:lnSpc>
                <a:spcPct val="100000"/>
              </a:lnSpc>
              <a:buNone/>
            </a:pPr>
            <a:r>
              <a:rPr lang="ja-JP" altLang="en-US" sz="6000" b="1" dirty="0">
                <a:solidFill>
                  <a:schemeClr val="accent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黄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・・卵、カボチャ、パプリカ、レモン　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etc..</a:t>
            </a:r>
            <a:endParaRPr lang="en-US" altLang="ja-JP" sz="3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" indent="0" rtl="0">
              <a:lnSpc>
                <a:spcPct val="100000"/>
              </a:lnSpc>
              <a:buNone/>
            </a:pPr>
            <a:r>
              <a:rPr lang="ja-JP" altLang="en-US" sz="6000" b="1" dirty="0">
                <a:solidFill>
                  <a:srgbClr val="00B05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緑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・・きゅうり、ブロッコリー、小松菜　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etc..</a:t>
            </a:r>
            <a:endParaRPr lang="en-US" altLang="ja-JP" sz="3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" indent="0" rtl="0">
              <a:lnSpc>
                <a:spcPct val="100000"/>
              </a:lnSpc>
              <a:buNone/>
            </a:pPr>
            <a:r>
              <a:rPr lang="ja-JP" altLang="en-US" sz="6000" b="1" dirty="0">
                <a:solidFill>
                  <a:schemeClr val="bg1">
                    <a:lumMod val="8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白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・・大根、白身魚、れんこん、米、牛乳　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etc..</a:t>
            </a:r>
            <a:endParaRPr lang="en-US" altLang="ja-JP" sz="3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" indent="0" rtl="0">
              <a:lnSpc>
                <a:spcPct val="100000"/>
              </a:lnSpc>
              <a:buNone/>
            </a:pPr>
            <a:r>
              <a:rPr lang="ja-JP" altLang="en-US" sz="6000" b="1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黒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・・海藻類、こんにゃく、きのこ類　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etc..</a:t>
            </a:r>
            <a:endParaRPr lang="en-US" altLang="ja-JP" sz="3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6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B1DF1-20F2-C484-898C-13858BB3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B495A-206B-B8BC-CCDB-4E25487F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2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kumimoji="1"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脳の別パターン</a:t>
            </a:r>
            <a:r>
              <a:rPr kumimoji="1"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kumimoji="1" lang="ja-JP" altLang="en-US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3138069-374C-6900-3361-F21BC8ED189D}"/>
              </a:ext>
            </a:extLst>
          </p:cNvPr>
          <p:cNvSpPr txBox="1">
            <a:spLocks/>
          </p:cNvSpPr>
          <p:nvPr/>
        </p:nvSpPr>
        <p:spPr>
          <a:xfrm>
            <a:off x="838200" y="1184821"/>
            <a:ext cx="10515600" cy="183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別パターンスライド</a:t>
            </a:r>
            <a:endParaRPr lang="en-US" altLang="ja-JP" sz="3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必要に応じて使ってください。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759530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638B9-B322-46F6-36F6-E7F64CB5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E20BC-5074-7B32-32CC-8BAC08FE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62" y="3893310"/>
            <a:ext cx="6399075" cy="1325563"/>
          </a:xfrm>
        </p:spPr>
        <p:txBody>
          <a:bodyPr/>
          <a:lstStyle/>
          <a:p>
            <a:pPr algn="ctr"/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「トントンすりすり</a:t>
            </a:r>
            <a:r>
              <a:rPr kumimoji="1"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DF0AF6C-EFBC-9588-E70E-C8EBB330502A}"/>
              </a:ext>
            </a:extLst>
          </p:cNvPr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1132471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AF1A2-EB0C-02A5-A86F-CF8D244A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D3E55-44B6-32C5-ACE0-125BDA50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62" y="3893310"/>
            <a:ext cx="6399075" cy="1325563"/>
          </a:xfrm>
        </p:spPr>
        <p:txBody>
          <a:bodyPr/>
          <a:lstStyle/>
          <a:p>
            <a:pPr algn="ctr"/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「全身３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で止まる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9F6E958-14D9-6695-F7C6-9C44ACC95FA2}"/>
              </a:ext>
            </a:extLst>
          </p:cNvPr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270631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56989" y="3902454"/>
            <a:ext cx="5678021" cy="1325563"/>
          </a:xfrm>
        </p:spPr>
        <p:txBody>
          <a:bodyPr/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相違じゃんけん」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152650" y="614411"/>
            <a:ext cx="7886700" cy="29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脳活性化プログラム</a:t>
            </a:r>
            <a:endParaRPr lang="en-US" altLang="ja-JP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シナプソロジー🄬</a:t>
            </a:r>
          </a:p>
        </p:txBody>
      </p:sp>
    </p:spTree>
    <p:extLst>
      <p:ext uri="{BB962C8B-B14F-4D97-AF65-F5344CB8AC3E}">
        <p14:creationId xmlns:p14="http://schemas.microsoft.com/office/powerpoint/2010/main" val="232356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DD7AE-B193-4071-A265-514F6C26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101803"/>
            <a:ext cx="11402568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脳と体を元気に保つ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のお話し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BB70035-65AF-4258-B193-CE4CED4AB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7399" r="23973" b="12400"/>
          <a:stretch/>
        </p:blipFill>
        <p:spPr>
          <a:xfrm>
            <a:off x="5030598" y="2659311"/>
            <a:ext cx="2197916" cy="348982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879D40-BBD7-4235-907F-A5993CB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CFB5846-AF33-4211-8760-A7FD359A0DD9}"/>
              </a:ext>
            </a:extLst>
          </p:cNvPr>
          <p:cNvSpPr/>
          <p:nvPr/>
        </p:nvSpPr>
        <p:spPr>
          <a:xfrm>
            <a:off x="4518870" y="3797637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体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FFC2DBF-9991-4BF7-ABEB-4C3C53CA5AF5}"/>
              </a:ext>
            </a:extLst>
          </p:cNvPr>
          <p:cNvSpPr/>
          <p:nvPr/>
        </p:nvSpPr>
        <p:spPr>
          <a:xfrm>
            <a:off x="5584272" y="1893337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5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脳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EEA6862-1B55-407B-AE23-EA479A350FAE}"/>
              </a:ext>
            </a:extLst>
          </p:cNvPr>
          <p:cNvSpPr/>
          <p:nvPr/>
        </p:nvSpPr>
        <p:spPr>
          <a:xfrm>
            <a:off x="6616118" y="3797638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栄</a:t>
            </a:r>
          </a:p>
        </p:txBody>
      </p:sp>
      <p:sp>
        <p:nvSpPr>
          <p:cNvPr id="10" name="星: 5 pt 9">
            <a:extLst>
              <a:ext uri="{FF2B5EF4-FFF2-40B4-BE49-F238E27FC236}">
                <a16:creationId xmlns:a16="http://schemas.microsoft.com/office/drawing/2014/main" id="{6AB0B5D0-EA7F-42EA-A760-3E82B7D0E296}"/>
              </a:ext>
            </a:extLst>
          </p:cNvPr>
          <p:cNvSpPr/>
          <p:nvPr/>
        </p:nvSpPr>
        <p:spPr>
          <a:xfrm>
            <a:off x="3952614" y="3515556"/>
            <a:ext cx="570451" cy="564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194616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9614F8-E213-6F78-06BB-3ADFC4D3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脳と体を元気に保つ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endParaRPr kumimoji="1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6B2B70-DC3E-EAB2-FEF2-B82FDA07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006" y="2163778"/>
            <a:ext cx="7886700" cy="2314608"/>
          </a:xfrm>
          <a:ln w="57150"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今より体を動かす時間を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１０分増やす！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43E074-8371-0D28-9D89-9EA72B03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052C8A-7324-764D-038A-8AD6CE230ADE}"/>
              </a:ext>
            </a:extLst>
          </p:cNvPr>
          <p:cNvSpPr txBox="1"/>
          <p:nvPr/>
        </p:nvSpPr>
        <p:spPr>
          <a:xfrm>
            <a:off x="1985864" y="5388749"/>
            <a:ext cx="82202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・生活習慣病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3.6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％↓・がん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3.6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％↓・死亡リスク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2.8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％↓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F40F70E-118F-DA03-CC80-0EFEDF348619}"/>
              </a:ext>
            </a:extLst>
          </p:cNvPr>
          <p:cNvSpPr/>
          <p:nvPr/>
        </p:nvSpPr>
        <p:spPr>
          <a:xfrm>
            <a:off x="5657461" y="4602330"/>
            <a:ext cx="877077" cy="4758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76D6FD-7C95-4877-1FC6-0F74D86711AF}"/>
              </a:ext>
            </a:extLst>
          </p:cNvPr>
          <p:cNvSpPr/>
          <p:nvPr/>
        </p:nvSpPr>
        <p:spPr>
          <a:xfrm>
            <a:off x="3945467" y="3344334"/>
            <a:ext cx="1176866" cy="77046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25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A2754-6C9A-4E56-895A-9BD044E6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20" y="1699404"/>
            <a:ext cx="8366761" cy="2656936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お尻を閉めて</a:t>
            </a:r>
            <a:br>
              <a:rPr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ゆっくり座る運動</a:t>
            </a:r>
          </a:p>
        </p:txBody>
      </p:sp>
    </p:spTree>
    <p:extLst>
      <p:ext uri="{BB962C8B-B14F-4D97-AF65-F5344CB8AC3E}">
        <p14:creationId xmlns:p14="http://schemas.microsoft.com/office/powerpoint/2010/main" val="234679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DD7AE-B193-4071-A265-514F6C26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101803"/>
            <a:ext cx="11402568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脳と体を元気に保つ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のお話し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BB70035-65AF-4258-B193-CE4CED4AB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7399" r="23973" b="12400"/>
          <a:stretch/>
        </p:blipFill>
        <p:spPr>
          <a:xfrm>
            <a:off x="5030598" y="2659311"/>
            <a:ext cx="2197916" cy="3489821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879D40-BBD7-4235-907F-A5993CB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69BB-928F-49F1-9A38-C9E09CD6F89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CFB5846-AF33-4211-8760-A7FD359A0DD9}"/>
              </a:ext>
            </a:extLst>
          </p:cNvPr>
          <p:cNvSpPr/>
          <p:nvPr/>
        </p:nvSpPr>
        <p:spPr>
          <a:xfrm>
            <a:off x="4518870" y="3797637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体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FFC2DBF-9991-4BF7-ABEB-4C3C53CA5AF5}"/>
              </a:ext>
            </a:extLst>
          </p:cNvPr>
          <p:cNvSpPr/>
          <p:nvPr/>
        </p:nvSpPr>
        <p:spPr>
          <a:xfrm>
            <a:off x="5584272" y="1893337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51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脳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EEA6862-1B55-407B-AE23-EA479A350FAE}"/>
              </a:ext>
            </a:extLst>
          </p:cNvPr>
          <p:cNvSpPr/>
          <p:nvPr/>
        </p:nvSpPr>
        <p:spPr>
          <a:xfrm>
            <a:off x="6616118" y="3797638"/>
            <a:ext cx="1023457" cy="9563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栄</a:t>
            </a:r>
          </a:p>
        </p:txBody>
      </p:sp>
      <p:sp>
        <p:nvSpPr>
          <p:cNvPr id="10" name="星: 5 pt 9">
            <a:extLst>
              <a:ext uri="{FF2B5EF4-FFF2-40B4-BE49-F238E27FC236}">
                <a16:creationId xmlns:a16="http://schemas.microsoft.com/office/drawing/2014/main" id="{6AB0B5D0-EA7F-42EA-A760-3E82B7D0E296}"/>
              </a:ext>
            </a:extLst>
          </p:cNvPr>
          <p:cNvSpPr/>
          <p:nvPr/>
        </p:nvSpPr>
        <p:spPr>
          <a:xfrm>
            <a:off x="7455016" y="3327698"/>
            <a:ext cx="570451" cy="564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22854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スライド番号プレースホルダー 3">
            <a:extLst>
              <a:ext uri="{FF2B5EF4-FFF2-40B4-BE49-F238E27FC236}">
                <a16:creationId xmlns:a16="http://schemas.microsoft.com/office/drawing/2014/main" id="{99CCF58E-5A4D-E27F-A027-BDDD10863B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E7D7964-C1EA-469B-86A5-EE0967525633}" type="slidenum">
              <a:rPr lang="ja-JP" altLang="en-US" sz="1200">
                <a:solidFill>
                  <a:srgbClr val="898989"/>
                </a:solidFill>
              </a:rPr>
              <a:pPr/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6567" name="テキスト ボックス 2">
            <a:extLst>
              <a:ext uri="{FF2B5EF4-FFF2-40B4-BE49-F238E27FC236}">
                <a16:creationId xmlns:a16="http://schemas.microsoft.com/office/drawing/2014/main" id="{BC8E46A4-4A99-6857-FDEA-68EB57FF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9" y="170590"/>
            <a:ext cx="8159165" cy="64633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icrosoft Himalaya" panose="01010100010101010101" pitchFamily="2" charset="0"/>
              </a:rPr>
              <a:t>　</a:t>
            </a:r>
            <a:r>
              <a:rPr lang="en-US" altLang="ja-JP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icrosoft Himalaya" panose="01010100010101010101" pitchFamily="2" charset="0"/>
              </a:rPr>
              <a:t>1</a:t>
            </a: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icrosoft Himalaya" panose="01010100010101010101" pitchFamily="2" charset="0"/>
              </a:rPr>
              <a:t>日を通して摂った食品は？</a:t>
            </a:r>
            <a:endParaRPr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66568" name="テキスト ボックス 3">
            <a:extLst>
              <a:ext uri="{FF2B5EF4-FFF2-40B4-BE49-F238E27FC236}">
                <a16:creationId xmlns:a16="http://schemas.microsoft.com/office/drawing/2014/main" id="{454F2993-76AD-FCEC-4299-62E4FAA4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69" y="1249228"/>
            <a:ext cx="1085546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魚　油　肉　牛乳・乳製品　野菜　海藻　いも　卵　大豆・大豆製品　果物</a:t>
            </a:r>
          </a:p>
        </p:txBody>
      </p:sp>
      <p:pic>
        <p:nvPicPr>
          <p:cNvPr id="66569" name="図 4">
            <a:extLst>
              <a:ext uri="{FF2B5EF4-FFF2-40B4-BE49-F238E27FC236}">
                <a16:creationId xmlns:a16="http://schemas.microsoft.com/office/drawing/2014/main" id="{3CBDAAFA-003C-F92E-BD45-26F0A4F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80" y="1953629"/>
            <a:ext cx="7004239" cy="27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B28AF7-ED60-6F5D-DF70-AB44519E6511}"/>
              </a:ext>
            </a:extLst>
          </p:cNvPr>
          <p:cNvSpPr txBox="1"/>
          <p:nvPr/>
        </p:nvSpPr>
        <p:spPr>
          <a:xfrm>
            <a:off x="1078992" y="4812177"/>
            <a:ext cx="10296143" cy="162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品目 →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筋肉量が落ちにくくなる。</a:t>
            </a:r>
            <a:endParaRPr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品目 →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認知機能低下予防に効果。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1531</Words>
  <Application>Microsoft Office PowerPoint</Application>
  <PresentationFormat>ワイド画面</PresentationFormat>
  <Paragraphs>274</Paragraphs>
  <Slides>33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BIZ UDP明朝 Medium</vt:lpstr>
      <vt:lpstr>HGP創英角ｺﾞｼｯｸUB</vt:lpstr>
      <vt:lpstr>HG丸ｺﾞｼｯｸM-PRO</vt:lpstr>
      <vt:lpstr>HG丸ｺﾞｼｯｸM-PRO</vt:lpstr>
      <vt:lpstr>Hiragino Kaku Gothic ProN</vt:lpstr>
      <vt:lpstr>Meiryo UI</vt:lpstr>
      <vt:lpstr>メイリオ</vt:lpstr>
      <vt:lpstr>游ゴシック</vt:lpstr>
      <vt:lpstr>游ゴシック Light</vt:lpstr>
      <vt:lpstr>Arial</vt:lpstr>
      <vt:lpstr>Office テーマ</vt:lpstr>
      <vt:lpstr>タイトルは自由に 変更してください</vt:lpstr>
      <vt:lpstr>脳と体の機能が 早く低下する人・しない人の違いは？</vt:lpstr>
      <vt:lpstr>《本日のお話》</vt:lpstr>
      <vt:lpstr>「相違じゃんけん」</vt:lpstr>
      <vt:lpstr>脳と体を元気に保つ運動のお話し</vt:lpstr>
      <vt:lpstr>脳と体を元気に保つ『運動』</vt:lpstr>
      <vt:lpstr>お尻を閉めて ゆっくり座る運動</vt:lpstr>
      <vt:lpstr>脳と体を元気に保つ運動のお話し</vt:lpstr>
      <vt:lpstr>PowerPoint プレゼンテーション</vt:lpstr>
      <vt:lpstr>PowerPoint プレゼンテーション</vt:lpstr>
      <vt:lpstr>PowerPoint プレゼンテーション</vt:lpstr>
      <vt:lpstr>脳と体を元気に保つ運動のお話し</vt:lpstr>
      <vt:lpstr>脳に良い生活習慣『新たな刺激』</vt:lpstr>
      <vt:lpstr>「わくわくバイバイ」</vt:lpstr>
      <vt:lpstr>「３で止まる」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</vt:lpstr>
      <vt:lpstr>PowerPoint プレゼンテーション</vt:lpstr>
      <vt:lpstr>《オープニングシナプソロジーの別パターン》</vt:lpstr>
      <vt:lpstr>「計算じゃんけん」</vt:lpstr>
      <vt:lpstr>「全身じゃんけん」</vt:lpstr>
      <vt:lpstr>《運動の別パターン》</vt:lpstr>
      <vt:lpstr>体を倒して ゆっくり立ち上がる運動</vt:lpstr>
      <vt:lpstr>「筋肉喜ぶ！３動作」</vt:lpstr>
      <vt:lpstr>《栄養の別パターン》</vt:lpstr>
      <vt:lpstr>食事で揃えたいもの</vt:lpstr>
      <vt:lpstr>　食事に彩りを加えよう</vt:lpstr>
      <vt:lpstr>《脳の別パターン》</vt:lpstr>
      <vt:lpstr>「トントンすりすり」</vt:lpstr>
      <vt:lpstr>「全身３で止まる」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伴典 恒松</dc:creator>
  <cp:lastModifiedBy>伴典 恒松</cp:lastModifiedBy>
  <cp:revision>8</cp:revision>
  <dcterms:created xsi:type="dcterms:W3CDTF">2024-09-25T21:07:05Z</dcterms:created>
  <dcterms:modified xsi:type="dcterms:W3CDTF">2024-10-14T21:54:08Z</dcterms:modified>
</cp:coreProperties>
</file>